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51"/>
  </p:notesMasterIdLst>
  <p:sldIdLst>
    <p:sldId id="259" r:id="rId5"/>
    <p:sldId id="257" r:id="rId6"/>
    <p:sldId id="261" r:id="rId7"/>
    <p:sldId id="284" r:id="rId8"/>
    <p:sldId id="267" r:id="rId9"/>
    <p:sldId id="285" r:id="rId10"/>
    <p:sldId id="269" r:id="rId11"/>
    <p:sldId id="263" r:id="rId12"/>
    <p:sldId id="268" r:id="rId13"/>
    <p:sldId id="310" r:id="rId14"/>
    <p:sldId id="266" r:id="rId15"/>
    <p:sldId id="264" r:id="rId16"/>
    <p:sldId id="265" r:id="rId17"/>
    <p:sldId id="262" r:id="rId18"/>
    <p:sldId id="258" r:id="rId19"/>
    <p:sldId id="260" r:id="rId20"/>
    <p:sldId id="286" r:id="rId21"/>
    <p:sldId id="287" r:id="rId22"/>
    <p:sldId id="280" r:id="rId23"/>
    <p:sldId id="309" r:id="rId24"/>
    <p:sldId id="281" r:id="rId25"/>
    <p:sldId id="311" r:id="rId26"/>
    <p:sldId id="323" r:id="rId27"/>
    <p:sldId id="314" r:id="rId28"/>
    <p:sldId id="325" r:id="rId29"/>
    <p:sldId id="277" r:id="rId30"/>
    <p:sldId id="324" r:id="rId31"/>
    <p:sldId id="270" r:id="rId32"/>
    <p:sldId id="291" r:id="rId33"/>
    <p:sldId id="295" r:id="rId34"/>
    <p:sldId id="293" r:id="rId35"/>
    <p:sldId id="298" r:id="rId36"/>
    <p:sldId id="299" r:id="rId37"/>
    <p:sldId id="300" r:id="rId38"/>
    <p:sldId id="273" r:id="rId39"/>
    <p:sldId id="305" r:id="rId40"/>
    <p:sldId id="306" r:id="rId41"/>
    <p:sldId id="307" r:id="rId42"/>
    <p:sldId id="308" r:id="rId43"/>
    <p:sldId id="322" r:id="rId44"/>
    <p:sldId id="312" r:id="rId45"/>
    <p:sldId id="317" r:id="rId46"/>
    <p:sldId id="326" r:id="rId47"/>
    <p:sldId id="327" r:id="rId48"/>
    <p:sldId id="328" r:id="rId49"/>
    <p:sldId id="288" r:id="rId50"/>
  </p:sldIdLst>
  <p:sldSz cx="12192000" cy="6858000"/>
  <p:notesSz cx="6858000" cy="9144000"/>
  <p:embeddedFontLst>
    <p:embeddedFont>
      <p:font typeface="Mapo당인리발전소" panose="02000500000000000000" pitchFamily="2" charset="-127"/>
      <p:regular r:id="rId52"/>
    </p:embeddedFont>
    <p:embeddedFont>
      <p:font typeface="국민체 Regular" panose="02020600000000000000" pitchFamily="18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빙그레체" panose="02030503000000000000" pitchFamily="18" charset="-127"/>
      <p:regular r:id="rId56"/>
      <p:bold r:id="rId57"/>
    </p:embeddedFont>
    <p:embeddedFont>
      <p:font typeface="서울남산 장체 B" panose="02020503020101020101" pitchFamily="18" charset="-127"/>
      <p:regular r:id="rId58"/>
    </p:embeddedFont>
    <p:embeddedFont>
      <p:font typeface="에스코어 드림 1 Thin" panose="020B0403030302020204" pitchFamily="34" charset="-127"/>
      <p:regular r:id="rId59"/>
    </p:embeddedFont>
    <p:embeddedFont>
      <p:font typeface="에스코어 드림 3 Light" panose="020B0303030302020204" pitchFamily="34" charset="-127"/>
      <p:regular r:id="rId60"/>
    </p:embeddedFont>
    <p:embeddedFont>
      <p:font typeface="에스코어 드림 4 Regular" panose="020B0503030302020204" pitchFamily="34" charset="-127"/>
      <p:regular r:id="rId61"/>
    </p:embeddedFont>
    <p:embeddedFont>
      <p:font typeface="에스코어 드림 5 Medium" panose="020B0503030302020204" pitchFamily="34" charset="-127"/>
      <p:regular r:id="rId62"/>
    </p:embeddedFont>
    <p:embeddedFont>
      <p:font typeface="에스코어 드림 6 Bold" panose="020B0703030302020204" pitchFamily="34" charset="-127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D1B6"/>
    <a:srgbClr val="2FA782"/>
    <a:srgbClr val="000000"/>
    <a:srgbClr val="FFC000"/>
    <a:srgbClr val="32B58C"/>
    <a:srgbClr val="FF6D6D"/>
    <a:srgbClr val="C9E9DB"/>
    <a:srgbClr val="EAF6F1"/>
    <a:srgbClr val="82D0A2"/>
    <a:srgbClr val="F6D1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A6E9ED-3244-4EB3-8E9B-7274D5702673}" v="8" vWet="14" dt="2021-06-28T05:22:29.764"/>
    <p1510:client id="{C0B16659-0334-4C41-B541-BD3BDA3CA8BA}" v="1910" dt="2021-06-28T09:02:08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0" autoAdjust="0"/>
    <p:restoredTop sz="94375" autoAdjust="0"/>
  </p:normalViewPr>
  <p:slideViewPr>
    <p:cSldViewPr snapToGrid="0">
      <p:cViewPr varScale="1">
        <p:scale>
          <a:sx n="81" d="100"/>
          <a:sy n="81" d="100"/>
        </p:scale>
        <p:origin x="667" y="67"/>
      </p:cViewPr>
      <p:guideLst/>
    </p:cSldViewPr>
  </p:slideViewPr>
  <p:outlineViewPr>
    <p:cViewPr>
      <p:scale>
        <a:sx n="33" d="100"/>
        <a:sy n="33" d="100"/>
      </p:scale>
      <p:origin x="0" y="-5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r>
              <a:rPr lang="ko-KR" dirty="0">
                <a:solidFill>
                  <a:schemeClr val="tx1"/>
                </a:solidFill>
                <a:latin typeface="+mn-ea"/>
                <a:ea typeface="+mn-ea"/>
              </a:rPr>
              <a:t>서울시 대형폐기물 발생량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서울시 대형폐기물 발생량</c:v>
                </c:pt>
              </c:strCache>
            </c:strRef>
          </c:tx>
          <c:spPr>
            <a:gradFill rotWithShape="1">
              <a:gsLst>
                <a:gs pos="21000">
                  <a:srgbClr val="82D0A2"/>
                </a:gs>
                <a:gs pos="88000">
                  <a:srgbClr val="32B48C"/>
                </a:gs>
              </a:gsLst>
              <a:lin ang="2700000" scaled="1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123003</c:v>
                </c:pt>
                <c:pt idx="1">
                  <c:v>144551</c:v>
                </c:pt>
                <c:pt idx="2">
                  <c:v>164153</c:v>
                </c:pt>
                <c:pt idx="3">
                  <c:v>174590</c:v>
                </c:pt>
                <c:pt idx="4">
                  <c:v>163534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DC-49C0-BC7D-EE10BBA89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3535711"/>
        <c:axId val="2123540287"/>
      </c:barChart>
      <c:catAx>
        <c:axId val="212353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32B48C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3540287"/>
        <c:crosses val="autoZero"/>
        <c:auto val="1"/>
        <c:lblAlgn val="ctr"/>
        <c:lblOffset val="100"/>
        <c:noMultiLvlLbl val="0"/>
      </c:catAx>
      <c:valAx>
        <c:axId val="212354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32B58C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3535711"/>
        <c:crosses val="autoZero"/>
        <c:crossBetween val="between"/>
      </c:valAx>
      <c:spPr>
        <a:noFill/>
        <a:ln>
          <a:solidFill>
            <a:srgbClr val="32B58C"/>
          </a:solidFill>
        </a:ln>
        <a:effectLst/>
      </c:spPr>
    </c:plotArea>
    <c:legend>
      <c:legendPos val="b"/>
      <c:layout>
        <c:manualLayout>
          <c:xMode val="edge"/>
          <c:yMode val="edge"/>
          <c:x val="0.29710476600058366"/>
          <c:y val="0.93030641303294448"/>
          <c:w val="0.40579046799883267"/>
          <c:h val="6.96935869670555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CNN Accuracy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Train_acc</c:v>
                </c:pt>
              </c:strCache>
            </c:strRef>
          </c:tx>
          <c:spPr>
            <a:solidFill>
              <a:srgbClr val="FF6D6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의자</c:v>
                </c:pt>
                <c:pt idx="1">
                  <c:v>책상</c:v>
                </c:pt>
                <c:pt idx="2">
                  <c:v>서랍장</c:v>
                </c:pt>
                <c:pt idx="3">
                  <c:v>침대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0.98170000000000002</c:v>
                </c:pt>
                <c:pt idx="1">
                  <c:v>0.94699999999999995</c:v>
                </c:pt>
                <c:pt idx="2">
                  <c:v>1</c:v>
                </c:pt>
                <c:pt idx="3">
                  <c:v>0.82979999999999998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A8-4DFA-8755-B25A8A15B6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Val_acc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의자</c:v>
                </c:pt>
                <c:pt idx="1">
                  <c:v>책상</c:v>
                </c:pt>
                <c:pt idx="2">
                  <c:v>서랍장</c:v>
                </c:pt>
                <c:pt idx="3">
                  <c:v>침대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0.75760000000000005</c:v>
                </c:pt>
                <c:pt idx="1">
                  <c:v>0.78259999999999996</c:v>
                </c:pt>
                <c:pt idx="2">
                  <c:v>0.78569999999999995</c:v>
                </c:pt>
                <c:pt idx="3">
                  <c:v>0.55879999999999996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A8-4DFA-8755-B25A8A15B6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072608"/>
        <c:axId val="426075936"/>
      </c:barChart>
      <c:catAx>
        <c:axId val="42607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075936"/>
        <c:crosses val="autoZero"/>
        <c:auto val="1"/>
        <c:lblAlgn val="ctr"/>
        <c:lblOffset val="100"/>
        <c:noMultiLvlLbl val="0"/>
      </c:catAx>
      <c:valAx>
        <c:axId val="4260759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07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Transfer</a:t>
            </a:r>
            <a:r>
              <a:rPr lang="en-US" altLang="ko-KR" baseline="0" dirty="0"/>
              <a:t> Learning Accuracy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Train_acc</c:v>
                </c:pt>
              </c:strCache>
            </c:strRef>
          </c:tx>
          <c:spPr>
            <a:solidFill>
              <a:srgbClr val="2FA78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의자</c:v>
                </c:pt>
                <c:pt idx="1">
                  <c:v>책상</c:v>
                </c:pt>
                <c:pt idx="2">
                  <c:v>서랍장</c:v>
                </c:pt>
                <c:pt idx="3">
                  <c:v>침대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0.97770000000000001</c:v>
                </c:pt>
                <c:pt idx="1">
                  <c:v>0.98540000000000005</c:v>
                </c:pt>
                <c:pt idx="2">
                  <c:v>0.99619999999999997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4-4CC5-A738-AF2D9999FA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Val_acc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의자</c:v>
                </c:pt>
                <c:pt idx="1">
                  <c:v>책상</c:v>
                </c:pt>
                <c:pt idx="2">
                  <c:v>서랍장</c:v>
                </c:pt>
                <c:pt idx="3">
                  <c:v>침대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0.96209999999999996</c:v>
                </c:pt>
                <c:pt idx="1">
                  <c:v>0.97219999999999995</c:v>
                </c:pt>
                <c:pt idx="2">
                  <c:v>0.87209999999999999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4-4CC5-A738-AF2D9999F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072608"/>
        <c:axId val="426075936"/>
      </c:barChart>
      <c:catAx>
        <c:axId val="42607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075936"/>
        <c:crosses val="autoZero"/>
        <c:auto val="1"/>
        <c:lblAlgn val="ctr"/>
        <c:lblOffset val="100"/>
        <c:noMultiLvlLbl val="0"/>
      </c:catAx>
      <c:valAx>
        <c:axId val="4260759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07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CNN Loss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Train_loss</c:v>
                </c:pt>
              </c:strCache>
            </c:strRef>
          </c:tx>
          <c:spPr>
            <a:solidFill>
              <a:srgbClr val="FF6D6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의자</c:v>
                </c:pt>
                <c:pt idx="1">
                  <c:v>책상</c:v>
                </c:pt>
                <c:pt idx="2">
                  <c:v>서랍장</c:v>
                </c:pt>
                <c:pt idx="3">
                  <c:v>침대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5.28E-2</c:v>
                </c:pt>
                <c:pt idx="1">
                  <c:v>0.1444</c:v>
                </c:pt>
                <c:pt idx="2">
                  <c:v>1.8200000000000001E-2</c:v>
                </c:pt>
                <c:pt idx="3">
                  <c:v>0.41449999999999998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A8-4DFA-8755-B25A8A15B6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Val_loss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의자</c:v>
                </c:pt>
                <c:pt idx="1">
                  <c:v>책상</c:v>
                </c:pt>
                <c:pt idx="2">
                  <c:v>서랍장</c:v>
                </c:pt>
                <c:pt idx="3">
                  <c:v>침대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0.79430000000000001</c:v>
                </c:pt>
                <c:pt idx="1">
                  <c:v>0.58599999999999997</c:v>
                </c:pt>
                <c:pt idx="2">
                  <c:v>0.76459999999999995</c:v>
                </c:pt>
                <c:pt idx="3">
                  <c:v>1.0744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A8-4DFA-8755-B25A8A15B6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072608"/>
        <c:axId val="426075936"/>
      </c:barChart>
      <c:catAx>
        <c:axId val="42607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075936"/>
        <c:crosses val="autoZero"/>
        <c:auto val="1"/>
        <c:lblAlgn val="ctr"/>
        <c:lblOffset val="100"/>
        <c:noMultiLvlLbl val="0"/>
      </c:catAx>
      <c:valAx>
        <c:axId val="4260759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07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Transfer</a:t>
            </a:r>
            <a:r>
              <a:rPr lang="en-US" altLang="ko-KR" baseline="0" dirty="0"/>
              <a:t> Learning Loss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Train_loss</c:v>
                </c:pt>
              </c:strCache>
            </c:strRef>
          </c:tx>
          <c:spPr>
            <a:solidFill>
              <a:srgbClr val="2FA78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의자</c:v>
                </c:pt>
                <c:pt idx="1">
                  <c:v>책상</c:v>
                </c:pt>
                <c:pt idx="2">
                  <c:v>서랍장</c:v>
                </c:pt>
                <c:pt idx="3">
                  <c:v>침대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6.2899999999999998E-2</c:v>
                </c:pt>
                <c:pt idx="1">
                  <c:v>0.1014</c:v>
                </c:pt>
                <c:pt idx="2">
                  <c:v>2.47E-2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4-4CC5-A738-AF2D9999FA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Val_loss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의자</c:v>
                </c:pt>
                <c:pt idx="1">
                  <c:v>책상</c:v>
                </c:pt>
                <c:pt idx="2">
                  <c:v>서랍장</c:v>
                </c:pt>
                <c:pt idx="3">
                  <c:v>침대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8.77E-2</c:v>
                </c:pt>
                <c:pt idx="1">
                  <c:v>0.12180000000000001</c:v>
                </c:pt>
                <c:pt idx="2">
                  <c:v>0.35880000000000001</c:v>
                </c:pt>
                <c:pt idx="3">
                  <c:v>2.7400000000000001E-2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4-4CC5-A738-AF2D9999F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6072608"/>
        <c:axId val="426075936"/>
      </c:barChart>
      <c:catAx>
        <c:axId val="42607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075936"/>
        <c:crosses val="autoZero"/>
        <c:auto val="1"/>
        <c:lblAlgn val="ctr"/>
        <c:lblOffset val="100"/>
        <c:noMultiLvlLbl val="0"/>
      </c:catAx>
      <c:valAx>
        <c:axId val="4260759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07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09E6D-9C02-4AB0-8FE2-9FC2C63D31A7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4F17787-4163-4193-8B53-28306653CA07}">
      <dgm:prSet phldrT="[텍스트]" custT="1"/>
      <dgm:spPr>
        <a:gradFill rotWithShape="0">
          <a:gsLst>
            <a:gs pos="0">
              <a:srgbClr val="82D0A2"/>
            </a:gs>
            <a:gs pos="100000">
              <a:srgbClr val="32B48C"/>
            </a:gs>
          </a:gsLst>
          <a:lin ang="5400000" scaled="1"/>
        </a:gradFill>
        <a:ln>
          <a:solidFill>
            <a:srgbClr val="C9E9DB"/>
          </a:solidFill>
        </a:ln>
      </dgm:spPr>
      <dgm:t>
        <a:bodyPr/>
        <a:lstStyle/>
        <a:p>
          <a:pPr latinLnBrk="1">
            <a:lnSpc>
              <a:spcPct val="90000"/>
            </a:lnSpc>
          </a:pPr>
          <a:r>
            <a:rPr lang="ko-KR" altLang="en-US" sz="2300" dirty="0">
              <a:solidFill>
                <a:schemeClr val="tx1"/>
              </a:solidFill>
              <a:latin typeface="+mj-ea"/>
              <a:ea typeface="+mj-ea"/>
            </a:rPr>
            <a:t>매립 폐기물량 감축 방안</a:t>
          </a:r>
        </a:p>
      </dgm:t>
    </dgm:pt>
    <dgm:pt modelId="{76941C0A-D476-498A-B225-85BCF80ACD6E}" type="parTrans" cxnId="{5BA38591-067A-4F29-9FAE-290AE3ED9D6C}">
      <dgm:prSet/>
      <dgm:spPr/>
      <dgm:t>
        <a:bodyPr/>
        <a:lstStyle/>
        <a:p>
          <a:pPr latinLnBrk="1"/>
          <a:endParaRPr lang="ko-KR" altLang="en-US" sz="1100"/>
        </a:p>
      </dgm:t>
    </dgm:pt>
    <dgm:pt modelId="{33A07787-3C77-4574-A8DD-1419811697C8}" type="sibTrans" cxnId="{5BA38591-067A-4F29-9FAE-290AE3ED9D6C}">
      <dgm:prSet/>
      <dgm:spPr/>
      <dgm:t>
        <a:bodyPr/>
        <a:lstStyle/>
        <a:p>
          <a:pPr latinLnBrk="1"/>
          <a:endParaRPr lang="ko-KR" altLang="en-US" sz="1100"/>
        </a:p>
      </dgm:t>
    </dgm:pt>
    <dgm:pt modelId="{F0D10F0D-1057-4E13-982B-2BCCED45D47E}">
      <dgm:prSet phldrT="[텍스트]" custT="1"/>
      <dgm:spPr>
        <a:solidFill>
          <a:schemeClr val="lt1">
            <a:hueOff val="0"/>
            <a:satOff val="0"/>
            <a:lumOff val="0"/>
            <a:alpha val="38000"/>
          </a:schemeClr>
        </a:solidFill>
        <a:ln w="19050">
          <a:solidFill>
            <a:srgbClr val="2FA782"/>
          </a:solidFill>
        </a:ln>
      </dgm:spPr>
      <dgm:t>
        <a:bodyPr/>
        <a:lstStyle/>
        <a:p>
          <a:pPr latinLnBrk="1"/>
          <a:r>
            <a: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제조</a:t>
          </a:r>
          <a:r>
            <a: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</a:t>
          </a:r>
          <a:r>
            <a: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소비 감소</a:t>
          </a:r>
        </a:p>
      </dgm:t>
    </dgm:pt>
    <dgm:pt modelId="{DB05815C-8D10-4A3C-A5B2-C94660DDDD8C}" type="parTrans" cxnId="{499FA444-A7E9-4AED-A579-82578E7692F1}">
      <dgm:prSet/>
      <dgm:spPr>
        <a:ln w="19050">
          <a:solidFill>
            <a:srgbClr val="2FA782"/>
          </a:solidFill>
        </a:ln>
      </dgm:spPr>
      <dgm:t>
        <a:bodyPr/>
        <a:lstStyle/>
        <a:p>
          <a:pPr latinLnBrk="1"/>
          <a:endParaRPr lang="ko-KR" altLang="en-US" sz="1100"/>
        </a:p>
      </dgm:t>
    </dgm:pt>
    <dgm:pt modelId="{09D332B7-4A29-4A18-AAD1-574E0FDD51C2}" type="sibTrans" cxnId="{499FA444-A7E9-4AED-A579-82578E7692F1}">
      <dgm:prSet/>
      <dgm:spPr/>
      <dgm:t>
        <a:bodyPr/>
        <a:lstStyle/>
        <a:p>
          <a:pPr latinLnBrk="1"/>
          <a:endParaRPr lang="ko-KR" altLang="en-US" sz="1100"/>
        </a:p>
      </dgm:t>
    </dgm:pt>
    <dgm:pt modelId="{8ED76C26-4BD9-4877-99FF-0D979DF8168F}">
      <dgm:prSet phldrT="[텍스트]" custT="1"/>
      <dgm:spPr>
        <a:solidFill>
          <a:schemeClr val="lt1">
            <a:hueOff val="0"/>
            <a:satOff val="0"/>
            <a:lumOff val="0"/>
            <a:alpha val="38000"/>
          </a:schemeClr>
        </a:solidFill>
        <a:ln w="19050">
          <a:solidFill>
            <a:srgbClr val="2FA782"/>
          </a:solidFill>
        </a:ln>
      </dgm:spPr>
      <dgm:t>
        <a:bodyPr/>
        <a:lstStyle/>
        <a:p>
          <a:pPr latinLnBrk="1"/>
          <a:r>
            <a: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재사용성 증대</a:t>
          </a:r>
        </a:p>
      </dgm:t>
    </dgm:pt>
    <dgm:pt modelId="{0648A3E5-14FB-456D-A7B9-BCB2180C15CE}" type="parTrans" cxnId="{DC07C1A4-F136-4F6B-B7F5-8F340A06E9DE}">
      <dgm:prSet/>
      <dgm:spPr>
        <a:ln w="19050">
          <a:solidFill>
            <a:srgbClr val="2FA782"/>
          </a:solidFill>
        </a:ln>
      </dgm:spPr>
      <dgm:t>
        <a:bodyPr/>
        <a:lstStyle/>
        <a:p>
          <a:pPr latinLnBrk="1"/>
          <a:endParaRPr lang="ko-KR" altLang="en-US" sz="1100"/>
        </a:p>
      </dgm:t>
    </dgm:pt>
    <dgm:pt modelId="{D9481789-AF4B-413A-AA09-CAD50E970988}" type="sibTrans" cxnId="{DC07C1A4-F136-4F6B-B7F5-8F340A06E9DE}">
      <dgm:prSet/>
      <dgm:spPr/>
      <dgm:t>
        <a:bodyPr/>
        <a:lstStyle/>
        <a:p>
          <a:pPr latinLnBrk="1"/>
          <a:endParaRPr lang="ko-KR" altLang="en-US" sz="1100"/>
        </a:p>
      </dgm:t>
    </dgm:pt>
    <dgm:pt modelId="{FD7FBC2A-FD28-4043-A3C7-42D0D4D79637}" type="pres">
      <dgm:prSet presAssocID="{2CA09E6D-9C02-4AB0-8FE2-9FC2C63D31A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CE9A11-9E64-45CB-9B3E-842B49293956}" type="pres">
      <dgm:prSet presAssocID="{34F17787-4163-4193-8B53-28306653CA07}" presName="root" presStyleCnt="0"/>
      <dgm:spPr/>
    </dgm:pt>
    <dgm:pt modelId="{0EEDBE4C-6C12-43B2-946C-48524918443E}" type="pres">
      <dgm:prSet presAssocID="{34F17787-4163-4193-8B53-28306653CA07}" presName="rootComposite" presStyleCnt="0"/>
      <dgm:spPr/>
    </dgm:pt>
    <dgm:pt modelId="{81789512-5F45-4DBD-9581-127262CBBE9A}" type="pres">
      <dgm:prSet presAssocID="{34F17787-4163-4193-8B53-28306653CA07}" presName="rootText" presStyleLbl="node1" presStyleIdx="0" presStyleCnt="1" custScaleX="99074" custScaleY="27008" custLinFactNeighborX="1046" custLinFactNeighborY="-77"/>
      <dgm:spPr/>
    </dgm:pt>
    <dgm:pt modelId="{549A67C6-8483-47F2-B243-85559052036F}" type="pres">
      <dgm:prSet presAssocID="{34F17787-4163-4193-8B53-28306653CA07}" presName="rootConnector" presStyleLbl="node1" presStyleIdx="0" presStyleCnt="1"/>
      <dgm:spPr/>
    </dgm:pt>
    <dgm:pt modelId="{5928FF8F-FD64-4BA9-BC4C-3DD224074515}" type="pres">
      <dgm:prSet presAssocID="{34F17787-4163-4193-8B53-28306653CA07}" presName="childShape" presStyleCnt="0"/>
      <dgm:spPr/>
    </dgm:pt>
    <dgm:pt modelId="{CF6F71E5-EBA0-49CE-85D5-6E347ED5F2BE}" type="pres">
      <dgm:prSet presAssocID="{DB05815C-8D10-4A3C-A5B2-C94660DDDD8C}" presName="Name13" presStyleLbl="parChTrans1D2" presStyleIdx="0" presStyleCnt="2"/>
      <dgm:spPr/>
    </dgm:pt>
    <dgm:pt modelId="{4D73A4D9-B98D-4FA0-9A36-BD04797B95E5}" type="pres">
      <dgm:prSet presAssocID="{F0D10F0D-1057-4E13-982B-2BCCED45D47E}" presName="childText" presStyleLbl="bgAcc1" presStyleIdx="0" presStyleCnt="2" custScaleY="62524">
        <dgm:presLayoutVars>
          <dgm:bulletEnabled val="1"/>
        </dgm:presLayoutVars>
      </dgm:prSet>
      <dgm:spPr/>
    </dgm:pt>
    <dgm:pt modelId="{E5D5430F-B7E9-4BCF-8600-24C3CEDC8B14}" type="pres">
      <dgm:prSet presAssocID="{0648A3E5-14FB-456D-A7B9-BCB2180C15CE}" presName="Name13" presStyleLbl="parChTrans1D2" presStyleIdx="1" presStyleCnt="2"/>
      <dgm:spPr/>
    </dgm:pt>
    <dgm:pt modelId="{B5E88213-5B99-436E-A538-B8CA700FCB91}" type="pres">
      <dgm:prSet presAssocID="{8ED76C26-4BD9-4877-99FF-0D979DF8168F}" presName="childText" presStyleLbl="bgAcc1" presStyleIdx="1" presStyleCnt="2" custScaleY="60745">
        <dgm:presLayoutVars>
          <dgm:bulletEnabled val="1"/>
        </dgm:presLayoutVars>
      </dgm:prSet>
      <dgm:spPr/>
    </dgm:pt>
  </dgm:ptLst>
  <dgm:cxnLst>
    <dgm:cxn modelId="{0B61D22A-589A-4132-B80D-04420AF7590D}" type="presOf" srcId="{2CA09E6D-9C02-4AB0-8FE2-9FC2C63D31A7}" destId="{FD7FBC2A-FD28-4043-A3C7-42D0D4D79637}" srcOrd="0" destOrd="0" presId="urn:microsoft.com/office/officeart/2005/8/layout/hierarchy3"/>
    <dgm:cxn modelId="{C08FE035-7655-4901-A0A7-4864726BF1CF}" type="presOf" srcId="{34F17787-4163-4193-8B53-28306653CA07}" destId="{549A67C6-8483-47F2-B243-85559052036F}" srcOrd="1" destOrd="0" presId="urn:microsoft.com/office/officeart/2005/8/layout/hierarchy3"/>
    <dgm:cxn modelId="{499FA444-A7E9-4AED-A579-82578E7692F1}" srcId="{34F17787-4163-4193-8B53-28306653CA07}" destId="{F0D10F0D-1057-4E13-982B-2BCCED45D47E}" srcOrd="0" destOrd="0" parTransId="{DB05815C-8D10-4A3C-A5B2-C94660DDDD8C}" sibTransId="{09D332B7-4A29-4A18-AAD1-574E0FDD51C2}"/>
    <dgm:cxn modelId="{5BA38591-067A-4F29-9FAE-290AE3ED9D6C}" srcId="{2CA09E6D-9C02-4AB0-8FE2-9FC2C63D31A7}" destId="{34F17787-4163-4193-8B53-28306653CA07}" srcOrd="0" destOrd="0" parTransId="{76941C0A-D476-498A-B225-85BCF80ACD6E}" sibTransId="{33A07787-3C77-4574-A8DD-1419811697C8}"/>
    <dgm:cxn modelId="{B469199A-AFB5-4A7F-826C-BD2F706ADCAB}" type="presOf" srcId="{0648A3E5-14FB-456D-A7B9-BCB2180C15CE}" destId="{E5D5430F-B7E9-4BCF-8600-24C3CEDC8B14}" srcOrd="0" destOrd="0" presId="urn:microsoft.com/office/officeart/2005/8/layout/hierarchy3"/>
    <dgm:cxn modelId="{DC07C1A4-F136-4F6B-B7F5-8F340A06E9DE}" srcId="{34F17787-4163-4193-8B53-28306653CA07}" destId="{8ED76C26-4BD9-4877-99FF-0D979DF8168F}" srcOrd="1" destOrd="0" parTransId="{0648A3E5-14FB-456D-A7B9-BCB2180C15CE}" sibTransId="{D9481789-AF4B-413A-AA09-CAD50E970988}"/>
    <dgm:cxn modelId="{BEFA47B4-1A42-408E-8A30-A1AF1F18E9B0}" type="presOf" srcId="{F0D10F0D-1057-4E13-982B-2BCCED45D47E}" destId="{4D73A4D9-B98D-4FA0-9A36-BD04797B95E5}" srcOrd="0" destOrd="0" presId="urn:microsoft.com/office/officeart/2005/8/layout/hierarchy3"/>
    <dgm:cxn modelId="{20D8FFB6-7582-49BF-8FD1-484313CDF5EC}" type="presOf" srcId="{34F17787-4163-4193-8B53-28306653CA07}" destId="{81789512-5F45-4DBD-9581-127262CBBE9A}" srcOrd="0" destOrd="0" presId="urn:microsoft.com/office/officeart/2005/8/layout/hierarchy3"/>
    <dgm:cxn modelId="{20184FD2-9FF1-4373-94BB-B81AEFF79587}" type="presOf" srcId="{8ED76C26-4BD9-4877-99FF-0D979DF8168F}" destId="{B5E88213-5B99-436E-A538-B8CA700FCB91}" srcOrd="0" destOrd="0" presId="urn:microsoft.com/office/officeart/2005/8/layout/hierarchy3"/>
    <dgm:cxn modelId="{D587DAEF-A120-4616-950F-396B5E96BFAA}" type="presOf" srcId="{DB05815C-8D10-4A3C-A5B2-C94660DDDD8C}" destId="{CF6F71E5-EBA0-49CE-85D5-6E347ED5F2BE}" srcOrd="0" destOrd="0" presId="urn:microsoft.com/office/officeart/2005/8/layout/hierarchy3"/>
    <dgm:cxn modelId="{D1CEB36A-33AE-428E-9442-DA2EBE83856B}" type="presParOf" srcId="{FD7FBC2A-FD28-4043-A3C7-42D0D4D79637}" destId="{60CE9A11-9E64-45CB-9B3E-842B49293956}" srcOrd="0" destOrd="0" presId="urn:microsoft.com/office/officeart/2005/8/layout/hierarchy3"/>
    <dgm:cxn modelId="{50CF2C10-A7D7-4F7A-9D9B-CEAA5FD2F130}" type="presParOf" srcId="{60CE9A11-9E64-45CB-9B3E-842B49293956}" destId="{0EEDBE4C-6C12-43B2-946C-48524918443E}" srcOrd="0" destOrd="0" presId="urn:microsoft.com/office/officeart/2005/8/layout/hierarchy3"/>
    <dgm:cxn modelId="{04BE7381-8492-4EB8-967A-4A59DDF67986}" type="presParOf" srcId="{0EEDBE4C-6C12-43B2-946C-48524918443E}" destId="{81789512-5F45-4DBD-9581-127262CBBE9A}" srcOrd="0" destOrd="0" presId="urn:microsoft.com/office/officeart/2005/8/layout/hierarchy3"/>
    <dgm:cxn modelId="{3918D645-1E53-4D89-9EB0-64EBD9EF5FB3}" type="presParOf" srcId="{0EEDBE4C-6C12-43B2-946C-48524918443E}" destId="{549A67C6-8483-47F2-B243-85559052036F}" srcOrd="1" destOrd="0" presId="urn:microsoft.com/office/officeart/2005/8/layout/hierarchy3"/>
    <dgm:cxn modelId="{AD18969A-7AF6-4641-A4C1-22B82B2436AB}" type="presParOf" srcId="{60CE9A11-9E64-45CB-9B3E-842B49293956}" destId="{5928FF8F-FD64-4BA9-BC4C-3DD224074515}" srcOrd="1" destOrd="0" presId="urn:microsoft.com/office/officeart/2005/8/layout/hierarchy3"/>
    <dgm:cxn modelId="{B4965A67-7BEF-4C15-A198-B046FA8D88E6}" type="presParOf" srcId="{5928FF8F-FD64-4BA9-BC4C-3DD224074515}" destId="{CF6F71E5-EBA0-49CE-85D5-6E347ED5F2BE}" srcOrd="0" destOrd="0" presId="urn:microsoft.com/office/officeart/2005/8/layout/hierarchy3"/>
    <dgm:cxn modelId="{FEB0122C-BA70-4E7B-BB78-92E08ED95850}" type="presParOf" srcId="{5928FF8F-FD64-4BA9-BC4C-3DD224074515}" destId="{4D73A4D9-B98D-4FA0-9A36-BD04797B95E5}" srcOrd="1" destOrd="0" presId="urn:microsoft.com/office/officeart/2005/8/layout/hierarchy3"/>
    <dgm:cxn modelId="{7F2DBC87-C945-4A2E-97C8-935C61052733}" type="presParOf" srcId="{5928FF8F-FD64-4BA9-BC4C-3DD224074515}" destId="{E5D5430F-B7E9-4BCF-8600-24C3CEDC8B14}" srcOrd="2" destOrd="0" presId="urn:microsoft.com/office/officeart/2005/8/layout/hierarchy3"/>
    <dgm:cxn modelId="{6E95FDBD-ED05-4311-AE32-7B1BB2EEC015}" type="presParOf" srcId="{5928FF8F-FD64-4BA9-BC4C-3DD224074515}" destId="{B5E88213-5B99-436E-A538-B8CA700FCB9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75D399-7666-40F8-B4B5-072D6BE1648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2E66588-F967-49A1-9C58-C1DA5E04211C}">
      <dgm:prSet phldrT="[텍스트]" custT="1"/>
      <dgm:spPr>
        <a:solidFill>
          <a:srgbClr val="E9F3E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latinLnBrk="1"/>
          <a:r>
            <a:rPr lang="ko-KR" altLang="en-US" sz="2000" dirty="0">
              <a:solidFill>
                <a:schemeClr val="tx1"/>
              </a:solidFill>
              <a:latin typeface="+mj-ea"/>
              <a:ea typeface="+mj-ea"/>
            </a:rPr>
            <a:t>유사 카테고리 통합</a:t>
          </a:r>
          <a:r>
            <a:rPr lang="en-US" altLang="ko-KR" sz="2000" dirty="0">
              <a:solidFill>
                <a:schemeClr val="tx1"/>
              </a:solidFill>
              <a:latin typeface="+mj-ea"/>
              <a:ea typeface="+mj-ea"/>
            </a:rPr>
            <a:t>,</a:t>
          </a:r>
          <a:r>
            <a:rPr lang="ko-KR" altLang="en-US" sz="2000" dirty="0">
              <a:solidFill>
                <a:schemeClr val="tx1"/>
              </a:solidFill>
              <a:latin typeface="+mj-ea"/>
              <a:ea typeface="+mj-ea"/>
            </a:rPr>
            <a:t> 상위 </a:t>
          </a:r>
          <a:r>
            <a:rPr lang="en-US" altLang="ko-KR" sz="2000" dirty="0">
              <a:solidFill>
                <a:schemeClr val="tx1"/>
              </a:solidFill>
              <a:latin typeface="+mj-ea"/>
              <a:ea typeface="+mj-ea"/>
            </a:rPr>
            <a:t>4</a:t>
          </a:r>
          <a:r>
            <a:rPr lang="ko-KR" altLang="en-US" sz="2000" dirty="0">
              <a:solidFill>
                <a:schemeClr val="tx1"/>
              </a:solidFill>
              <a:latin typeface="+mj-ea"/>
              <a:ea typeface="+mj-ea"/>
            </a:rPr>
            <a:t>개 카테고리 선택</a:t>
          </a:r>
        </a:p>
      </dgm:t>
    </dgm:pt>
    <dgm:pt modelId="{ED4EE712-2EAA-4690-808A-29673FA52E04}" type="parTrans" cxnId="{18A1EC9E-D8C5-455F-A8E7-01E26D59C209}">
      <dgm:prSet/>
      <dgm:spPr/>
      <dgm:t>
        <a:bodyPr/>
        <a:lstStyle/>
        <a:p>
          <a:pPr latinLnBrk="1"/>
          <a:endParaRPr lang="ko-KR" altLang="en-US"/>
        </a:p>
      </dgm:t>
    </dgm:pt>
    <dgm:pt modelId="{6569B652-2D81-4B52-8F58-0EFC7DC4CE29}" type="sibTrans" cxnId="{18A1EC9E-D8C5-455F-A8E7-01E26D59C209}">
      <dgm:prSet/>
      <dgm:spPr>
        <a:solidFill>
          <a:srgbClr val="32B58C"/>
        </a:solidFill>
        <a:ln>
          <a:solidFill>
            <a:srgbClr val="2FA78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/>
        </a:p>
      </dgm:t>
    </dgm:pt>
    <dgm:pt modelId="{4C3CF523-73BC-4167-B606-EA0B6F8359B2}">
      <dgm:prSet phldrT="[텍스트]" custT="1"/>
      <dgm:spPr>
        <a:solidFill>
          <a:srgbClr val="E9F3E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latinLnBrk="1"/>
          <a:endParaRPr lang="ko-KR" altLang="en-US" sz="2000" dirty="0">
            <a:solidFill>
              <a:schemeClr val="tx1"/>
            </a:solidFill>
            <a:latin typeface="+mj-ea"/>
            <a:ea typeface="+mj-ea"/>
          </a:endParaRPr>
        </a:p>
      </dgm:t>
    </dgm:pt>
    <dgm:pt modelId="{AE258CC1-5ADC-469A-98AF-73712BF9E601}" type="parTrans" cxnId="{54C76DAB-608B-4C23-8B94-588C29BE5CD0}">
      <dgm:prSet/>
      <dgm:spPr/>
      <dgm:t>
        <a:bodyPr/>
        <a:lstStyle/>
        <a:p>
          <a:pPr latinLnBrk="1"/>
          <a:endParaRPr lang="ko-KR" altLang="en-US"/>
        </a:p>
      </dgm:t>
    </dgm:pt>
    <dgm:pt modelId="{21648D6F-72C2-4054-B796-1D78178F5CC2}" type="sibTrans" cxnId="{54C76DAB-608B-4C23-8B94-588C29BE5CD0}">
      <dgm:prSet/>
      <dgm:spPr/>
      <dgm:t>
        <a:bodyPr/>
        <a:lstStyle/>
        <a:p>
          <a:pPr latinLnBrk="1"/>
          <a:endParaRPr lang="ko-KR" altLang="en-US"/>
        </a:p>
      </dgm:t>
    </dgm:pt>
    <dgm:pt modelId="{3CDC77F6-025E-4106-8DE8-A10C4D8F6D40}">
      <dgm:prSet phldrT="[텍스트]" custT="1"/>
      <dgm:spPr>
        <a:solidFill>
          <a:srgbClr val="E9F3E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latinLnBrk="1"/>
          <a:r>
            <a:rPr lang="ko-KR" altLang="en-US" sz="2000" dirty="0">
              <a:solidFill>
                <a:schemeClr val="tx1"/>
              </a:solidFill>
              <a:latin typeface="+mj-ea"/>
              <a:ea typeface="+mj-ea"/>
            </a:rPr>
            <a:t>재 레이블링</a:t>
          </a:r>
          <a:r>
            <a:rPr lang="en-US" altLang="ko-KR" sz="2000" dirty="0">
              <a:solidFill>
                <a:schemeClr val="tx1"/>
              </a:solidFill>
              <a:latin typeface="+mj-ea"/>
              <a:ea typeface="+mj-ea"/>
            </a:rPr>
            <a:t>,</a:t>
          </a:r>
          <a:r>
            <a:rPr lang="ko-KR" altLang="en-US" sz="2000" dirty="0">
              <a:solidFill>
                <a:schemeClr val="tx1"/>
              </a:solidFill>
              <a:latin typeface="+mj-ea"/>
              <a:ea typeface="+mj-ea"/>
            </a:rPr>
            <a:t> 카테고리 분류</a:t>
          </a:r>
        </a:p>
      </dgm:t>
    </dgm:pt>
    <dgm:pt modelId="{82772600-9F46-43A6-8F98-E2FCC67B03CC}" type="parTrans" cxnId="{93E1A0FA-4A9F-4648-9ECD-E5F6BFA2DCD7}">
      <dgm:prSet/>
      <dgm:spPr/>
      <dgm:t>
        <a:bodyPr/>
        <a:lstStyle/>
        <a:p>
          <a:pPr latinLnBrk="1"/>
          <a:endParaRPr lang="ko-KR" altLang="en-US"/>
        </a:p>
      </dgm:t>
    </dgm:pt>
    <dgm:pt modelId="{E8D6F077-BB6B-4E82-ADA8-25FD773C293C}" type="sibTrans" cxnId="{93E1A0FA-4A9F-4648-9ECD-E5F6BFA2DCD7}">
      <dgm:prSet/>
      <dgm:spPr/>
      <dgm:t>
        <a:bodyPr/>
        <a:lstStyle/>
        <a:p>
          <a:pPr latinLnBrk="1"/>
          <a:endParaRPr lang="ko-KR" altLang="en-US"/>
        </a:p>
      </dgm:t>
    </dgm:pt>
    <dgm:pt modelId="{322FEB5E-23F5-4021-87E7-5F1F5EE6D1DF}" type="pres">
      <dgm:prSet presAssocID="{8875D399-7666-40F8-B4B5-072D6BE1648E}" presName="Name0" presStyleCnt="0">
        <dgm:presLayoutVars>
          <dgm:chMax val="7"/>
          <dgm:chPref val="7"/>
          <dgm:dir/>
        </dgm:presLayoutVars>
      </dgm:prSet>
      <dgm:spPr/>
    </dgm:pt>
    <dgm:pt modelId="{B6E61E62-11E5-488C-93CB-6C4FED9CD95A}" type="pres">
      <dgm:prSet presAssocID="{8875D399-7666-40F8-B4B5-072D6BE1648E}" presName="Name1" presStyleCnt="0"/>
      <dgm:spPr/>
    </dgm:pt>
    <dgm:pt modelId="{5D3E1E34-7968-43CA-BC33-93009116058C}" type="pres">
      <dgm:prSet presAssocID="{8875D399-7666-40F8-B4B5-072D6BE1648E}" presName="cycle" presStyleCnt="0"/>
      <dgm:spPr/>
    </dgm:pt>
    <dgm:pt modelId="{D9173C3C-041E-4779-BAE5-39D0CA17440B}" type="pres">
      <dgm:prSet presAssocID="{8875D399-7666-40F8-B4B5-072D6BE1648E}" presName="srcNode" presStyleLbl="node1" presStyleIdx="0" presStyleCnt="3"/>
      <dgm:spPr/>
    </dgm:pt>
    <dgm:pt modelId="{EADC9F5E-01C9-440A-95E4-0F6B3B685C82}" type="pres">
      <dgm:prSet presAssocID="{8875D399-7666-40F8-B4B5-072D6BE1648E}" presName="conn" presStyleLbl="parChTrans1D2" presStyleIdx="0" presStyleCnt="1" custScaleY="148545" custLinFactNeighborX="-4003" custLinFactNeighborY="1151"/>
      <dgm:spPr/>
    </dgm:pt>
    <dgm:pt modelId="{1041B0D0-94EF-46BE-B36D-C199510A2257}" type="pres">
      <dgm:prSet presAssocID="{8875D399-7666-40F8-B4B5-072D6BE1648E}" presName="extraNode" presStyleLbl="node1" presStyleIdx="0" presStyleCnt="3"/>
      <dgm:spPr/>
    </dgm:pt>
    <dgm:pt modelId="{1931EB97-21FE-4A11-9C9B-1E40B97F1218}" type="pres">
      <dgm:prSet presAssocID="{8875D399-7666-40F8-B4B5-072D6BE1648E}" presName="dstNode" presStyleLbl="node1" presStyleIdx="0" presStyleCnt="3"/>
      <dgm:spPr/>
    </dgm:pt>
    <dgm:pt modelId="{594CC86F-A246-4831-84C3-44510DEE18C4}" type="pres">
      <dgm:prSet presAssocID="{42E66588-F967-49A1-9C58-C1DA5E04211C}" presName="text_1" presStyleLbl="node1" presStyleIdx="0" presStyleCnt="3" custScaleX="73063" custLinFactNeighborX="-2931">
        <dgm:presLayoutVars>
          <dgm:bulletEnabled val="1"/>
        </dgm:presLayoutVars>
      </dgm:prSet>
      <dgm:spPr/>
    </dgm:pt>
    <dgm:pt modelId="{447D9EC5-0BA8-4793-9AAD-4B144B49CDEB}" type="pres">
      <dgm:prSet presAssocID="{42E66588-F967-49A1-9C58-C1DA5E04211C}" presName="accent_1" presStyleCnt="0"/>
      <dgm:spPr/>
    </dgm:pt>
    <dgm:pt modelId="{BEBDF905-E87F-4952-88D8-71D6AE786F3D}" type="pres">
      <dgm:prSet presAssocID="{42E66588-F967-49A1-9C58-C1DA5E04211C}" presName="accentRepeatNode" presStyleLbl="solidFgAcc1" presStyleIdx="0" presStyleCnt="3" custScaleX="257621" custLinFactNeighborX="47656"/>
      <dgm:spPr>
        <a:ln w="38100">
          <a:solidFill>
            <a:srgbClr val="2FA78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E01FFA8-A007-45BE-95BE-F80B26D88B2A}" type="pres">
      <dgm:prSet presAssocID="{4C3CF523-73BC-4167-B606-EA0B6F8359B2}" presName="text_2" presStyleLbl="node1" presStyleIdx="1" presStyleCnt="3" custScaleX="73063" custLinFactNeighborX="-3024">
        <dgm:presLayoutVars>
          <dgm:bulletEnabled val="1"/>
        </dgm:presLayoutVars>
      </dgm:prSet>
      <dgm:spPr/>
    </dgm:pt>
    <dgm:pt modelId="{E0CB8F70-0BA2-4854-B91F-F04AEC648960}" type="pres">
      <dgm:prSet presAssocID="{4C3CF523-73BC-4167-B606-EA0B6F8359B2}" presName="accent_2" presStyleCnt="0"/>
      <dgm:spPr/>
    </dgm:pt>
    <dgm:pt modelId="{1A598038-E152-4AEA-89E6-DCB13C8F8007}" type="pres">
      <dgm:prSet presAssocID="{4C3CF523-73BC-4167-B606-EA0B6F8359B2}" presName="accentRepeatNode" presStyleLbl="solidFgAcc1" presStyleIdx="1" presStyleCnt="3" custScaleX="257621" custLinFactNeighborX="47656"/>
      <dgm:spPr>
        <a:ln w="38100">
          <a:solidFill>
            <a:srgbClr val="2FA78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291EA5A-FC45-49F5-92EF-E5622F030171}" type="pres">
      <dgm:prSet presAssocID="{3CDC77F6-025E-4106-8DE8-A10C4D8F6D40}" presName="text_3" presStyleLbl="node1" presStyleIdx="2" presStyleCnt="3" custScaleX="73063" custLinFactNeighborX="-2931">
        <dgm:presLayoutVars>
          <dgm:bulletEnabled val="1"/>
        </dgm:presLayoutVars>
      </dgm:prSet>
      <dgm:spPr/>
    </dgm:pt>
    <dgm:pt modelId="{63701464-0553-49EF-B62E-666D689CBCBA}" type="pres">
      <dgm:prSet presAssocID="{3CDC77F6-025E-4106-8DE8-A10C4D8F6D40}" presName="accent_3" presStyleCnt="0"/>
      <dgm:spPr/>
    </dgm:pt>
    <dgm:pt modelId="{CD6A740D-14B7-4BB5-8D01-A0862C9996B4}" type="pres">
      <dgm:prSet presAssocID="{3CDC77F6-025E-4106-8DE8-A10C4D8F6D40}" presName="accentRepeatNode" presStyleLbl="solidFgAcc1" presStyleIdx="2" presStyleCnt="3" custScaleX="257621" custLinFactNeighborX="47656"/>
      <dgm:spPr>
        <a:ln w="38100">
          <a:solidFill>
            <a:srgbClr val="2FA78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AC536821-2C08-4286-A5B7-93D16207E03A}" type="presOf" srcId="{42E66588-F967-49A1-9C58-C1DA5E04211C}" destId="{594CC86F-A246-4831-84C3-44510DEE18C4}" srcOrd="0" destOrd="0" presId="urn:microsoft.com/office/officeart/2008/layout/VerticalCurvedList"/>
    <dgm:cxn modelId="{88C5DD7C-8758-4845-ACD3-CAECB5778D46}" type="presOf" srcId="{6569B652-2D81-4B52-8F58-0EFC7DC4CE29}" destId="{EADC9F5E-01C9-440A-95E4-0F6B3B685C82}" srcOrd="0" destOrd="0" presId="urn:microsoft.com/office/officeart/2008/layout/VerticalCurvedList"/>
    <dgm:cxn modelId="{18A1EC9E-D8C5-455F-A8E7-01E26D59C209}" srcId="{8875D399-7666-40F8-B4B5-072D6BE1648E}" destId="{42E66588-F967-49A1-9C58-C1DA5E04211C}" srcOrd="0" destOrd="0" parTransId="{ED4EE712-2EAA-4690-808A-29673FA52E04}" sibTransId="{6569B652-2D81-4B52-8F58-0EFC7DC4CE29}"/>
    <dgm:cxn modelId="{54C76DAB-608B-4C23-8B94-588C29BE5CD0}" srcId="{8875D399-7666-40F8-B4B5-072D6BE1648E}" destId="{4C3CF523-73BC-4167-B606-EA0B6F8359B2}" srcOrd="1" destOrd="0" parTransId="{AE258CC1-5ADC-469A-98AF-73712BF9E601}" sibTransId="{21648D6F-72C2-4054-B796-1D78178F5CC2}"/>
    <dgm:cxn modelId="{F77623B4-9F68-441E-8730-0E4AAA62457B}" type="presOf" srcId="{3CDC77F6-025E-4106-8DE8-A10C4D8F6D40}" destId="{6291EA5A-FC45-49F5-92EF-E5622F030171}" srcOrd="0" destOrd="0" presId="urn:microsoft.com/office/officeart/2008/layout/VerticalCurvedList"/>
    <dgm:cxn modelId="{B5762CDB-C040-46FF-97C9-E298B9FBEC80}" type="presOf" srcId="{4C3CF523-73BC-4167-B606-EA0B6F8359B2}" destId="{7E01FFA8-A007-45BE-95BE-F80B26D88B2A}" srcOrd="0" destOrd="0" presId="urn:microsoft.com/office/officeart/2008/layout/VerticalCurvedList"/>
    <dgm:cxn modelId="{19DDBDE0-1564-40AA-AFCD-DE537CFFD8EE}" type="presOf" srcId="{8875D399-7666-40F8-B4B5-072D6BE1648E}" destId="{322FEB5E-23F5-4021-87E7-5F1F5EE6D1DF}" srcOrd="0" destOrd="0" presId="urn:microsoft.com/office/officeart/2008/layout/VerticalCurvedList"/>
    <dgm:cxn modelId="{93E1A0FA-4A9F-4648-9ECD-E5F6BFA2DCD7}" srcId="{8875D399-7666-40F8-B4B5-072D6BE1648E}" destId="{3CDC77F6-025E-4106-8DE8-A10C4D8F6D40}" srcOrd="2" destOrd="0" parTransId="{82772600-9F46-43A6-8F98-E2FCC67B03CC}" sibTransId="{E8D6F077-BB6B-4E82-ADA8-25FD773C293C}"/>
    <dgm:cxn modelId="{40CE2D3D-CE36-47B6-B6F2-A27EE0D67EAD}" type="presParOf" srcId="{322FEB5E-23F5-4021-87E7-5F1F5EE6D1DF}" destId="{B6E61E62-11E5-488C-93CB-6C4FED9CD95A}" srcOrd="0" destOrd="0" presId="urn:microsoft.com/office/officeart/2008/layout/VerticalCurvedList"/>
    <dgm:cxn modelId="{5705A1D9-C685-4A60-B791-C19BE3ECD190}" type="presParOf" srcId="{B6E61E62-11E5-488C-93CB-6C4FED9CD95A}" destId="{5D3E1E34-7968-43CA-BC33-93009116058C}" srcOrd="0" destOrd="0" presId="urn:microsoft.com/office/officeart/2008/layout/VerticalCurvedList"/>
    <dgm:cxn modelId="{66292ECB-634E-4D2D-AC8C-EFC2FABE6863}" type="presParOf" srcId="{5D3E1E34-7968-43CA-BC33-93009116058C}" destId="{D9173C3C-041E-4779-BAE5-39D0CA17440B}" srcOrd="0" destOrd="0" presId="urn:microsoft.com/office/officeart/2008/layout/VerticalCurvedList"/>
    <dgm:cxn modelId="{281B1F01-7024-4D6E-9769-0DA4185425F5}" type="presParOf" srcId="{5D3E1E34-7968-43CA-BC33-93009116058C}" destId="{EADC9F5E-01C9-440A-95E4-0F6B3B685C82}" srcOrd="1" destOrd="0" presId="urn:microsoft.com/office/officeart/2008/layout/VerticalCurvedList"/>
    <dgm:cxn modelId="{316277FF-8482-4B0E-BFAB-F3F72BC3EA42}" type="presParOf" srcId="{5D3E1E34-7968-43CA-BC33-93009116058C}" destId="{1041B0D0-94EF-46BE-B36D-C199510A2257}" srcOrd="2" destOrd="0" presId="urn:microsoft.com/office/officeart/2008/layout/VerticalCurvedList"/>
    <dgm:cxn modelId="{28022C0A-A7DF-41DB-B9AC-D06D1DCFAED0}" type="presParOf" srcId="{5D3E1E34-7968-43CA-BC33-93009116058C}" destId="{1931EB97-21FE-4A11-9C9B-1E40B97F1218}" srcOrd="3" destOrd="0" presId="urn:microsoft.com/office/officeart/2008/layout/VerticalCurvedList"/>
    <dgm:cxn modelId="{F3453CBD-96A9-4530-94E4-2E9EDBD754B0}" type="presParOf" srcId="{B6E61E62-11E5-488C-93CB-6C4FED9CD95A}" destId="{594CC86F-A246-4831-84C3-44510DEE18C4}" srcOrd="1" destOrd="0" presId="urn:microsoft.com/office/officeart/2008/layout/VerticalCurvedList"/>
    <dgm:cxn modelId="{F4CF2A57-AA68-4789-BACD-9D1AB288E43E}" type="presParOf" srcId="{B6E61E62-11E5-488C-93CB-6C4FED9CD95A}" destId="{447D9EC5-0BA8-4793-9AAD-4B144B49CDEB}" srcOrd="2" destOrd="0" presId="urn:microsoft.com/office/officeart/2008/layout/VerticalCurvedList"/>
    <dgm:cxn modelId="{27172A41-1D11-4A4B-A58C-31CA70C4BEDA}" type="presParOf" srcId="{447D9EC5-0BA8-4793-9AAD-4B144B49CDEB}" destId="{BEBDF905-E87F-4952-88D8-71D6AE786F3D}" srcOrd="0" destOrd="0" presId="urn:microsoft.com/office/officeart/2008/layout/VerticalCurvedList"/>
    <dgm:cxn modelId="{EACB8092-2411-4E72-8084-054BC896105D}" type="presParOf" srcId="{B6E61E62-11E5-488C-93CB-6C4FED9CD95A}" destId="{7E01FFA8-A007-45BE-95BE-F80B26D88B2A}" srcOrd="3" destOrd="0" presId="urn:microsoft.com/office/officeart/2008/layout/VerticalCurvedList"/>
    <dgm:cxn modelId="{232939A2-5112-4FB4-A4EE-5A5DB3F71ABB}" type="presParOf" srcId="{B6E61E62-11E5-488C-93CB-6C4FED9CD95A}" destId="{E0CB8F70-0BA2-4854-B91F-F04AEC648960}" srcOrd="4" destOrd="0" presId="urn:microsoft.com/office/officeart/2008/layout/VerticalCurvedList"/>
    <dgm:cxn modelId="{292A2609-08BE-46CD-A796-D3F3F86DF149}" type="presParOf" srcId="{E0CB8F70-0BA2-4854-B91F-F04AEC648960}" destId="{1A598038-E152-4AEA-89E6-DCB13C8F8007}" srcOrd="0" destOrd="0" presId="urn:microsoft.com/office/officeart/2008/layout/VerticalCurvedList"/>
    <dgm:cxn modelId="{7C6732BE-5561-4C77-8B98-1F959D87361D}" type="presParOf" srcId="{B6E61E62-11E5-488C-93CB-6C4FED9CD95A}" destId="{6291EA5A-FC45-49F5-92EF-E5622F030171}" srcOrd="5" destOrd="0" presId="urn:microsoft.com/office/officeart/2008/layout/VerticalCurvedList"/>
    <dgm:cxn modelId="{261280F3-6148-4FA6-87BE-EFEEDB43912A}" type="presParOf" srcId="{B6E61E62-11E5-488C-93CB-6C4FED9CD95A}" destId="{63701464-0553-49EF-B62E-666D689CBCBA}" srcOrd="6" destOrd="0" presId="urn:microsoft.com/office/officeart/2008/layout/VerticalCurvedList"/>
    <dgm:cxn modelId="{DF9D3967-18BE-44C2-8DAF-BFF92E408028}" type="presParOf" srcId="{63701464-0553-49EF-B62E-666D689CBCBA}" destId="{CD6A740D-14B7-4BB5-8D01-A0862C9996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0816CE-C30A-46CE-BE9E-A8C02BC7BED5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01D08420-38CE-4292-9039-DEE1C844E23B}">
      <dgm:prSet phldrT="[텍스트]" custT="1"/>
      <dgm:spPr/>
      <dgm:t>
        <a:bodyPr/>
        <a:lstStyle/>
        <a:p>
          <a:pPr latinLnBrk="1">
            <a:lnSpc>
              <a:spcPct val="50000"/>
            </a:lnSpc>
          </a:pPr>
          <a:r>
            <a:rPr lang="ko-KR" altLang="en-US" sz="2000" dirty="0"/>
            <a:t>지원 </a:t>
          </a:r>
          <a:r>
            <a: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카테고리 수</a:t>
          </a:r>
          <a:r>
            <a:rPr lang="ko-KR" altLang="en-US" sz="2000" dirty="0"/>
            <a:t> 확대</a:t>
          </a:r>
          <a:endParaRPr lang="en-US" altLang="ko-KR" sz="2000" dirty="0"/>
        </a:p>
        <a:p>
          <a:pPr latinLnBrk="1">
            <a:lnSpc>
              <a:spcPct val="50000"/>
            </a:lnSpc>
          </a:pPr>
          <a:r>
            <a:rPr lang="en-US" altLang="ko-KR" sz="1400" dirty="0"/>
            <a:t>(</a:t>
          </a:r>
          <a:r>
            <a:rPr lang="ko-KR" altLang="en-US" sz="1400" dirty="0"/>
            <a:t>중고 거래 완료된 이미지 데이터</a:t>
          </a:r>
          <a:r>
            <a:rPr lang="en-US" altLang="ko-KR" sz="1400" dirty="0"/>
            <a:t>)</a:t>
          </a:r>
        </a:p>
      </dgm:t>
    </dgm:pt>
    <dgm:pt modelId="{DDDA906E-8890-4F62-A8AF-CA5B8FB3494B}" type="parTrans" cxnId="{977067DC-215D-4540-A0FD-4C70C68B534D}">
      <dgm:prSet/>
      <dgm:spPr/>
      <dgm:t>
        <a:bodyPr/>
        <a:lstStyle/>
        <a:p>
          <a:pPr latinLnBrk="1"/>
          <a:endParaRPr lang="ko-KR" altLang="en-US"/>
        </a:p>
      </dgm:t>
    </dgm:pt>
    <dgm:pt modelId="{1C72C213-4F74-4DCB-B890-39F2A6638D0B}" type="sibTrans" cxnId="{977067DC-215D-4540-A0FD-4C70C68B534D}">
      <dgm:prSet/>
      <dgm:spPr/>
      <dgm:t>
        <a:bodyPr/>
        <a:lstStyle/>
        <a:p>
          <a:pPr latinLnBrk="1"/>
          <a:endParaRPr lang="ko-KR" altLang="en-US"/>
        </a:p>
      </dgm:t>
    </dgm:pt>
    <dgm:pt modelId="{0740ED26-4DB7-4553-A788-68A09BB41C0F}">
      <dgm:prSet phldrT="[텍스트]" custT="1"/>
      <dgm:spPr/>
      <dgm:t>
        <a:bodyPr/>
        <a:lstStyle/>
        <a:p>
          <a:pPr latinLnBrk="1">
            <a:lnSpc>
              <a:spcPct val="50000"/>
            </a:lnSpc>
          </a:pPr>
          <a:r>
            <a:rPr lang="ko-KR" altLang="en-US" sz="2000" dirty="0"/>
            <a:t>객체의 </a:t>
          </a:r>
          <a:r>
            <a: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카테고리 인식 기능 </a:t>
          </a:r>
          <a:r>
            <a:rPr lang="ko-KR" altLang="en-US" sz="2000" dirty="0"/>
            <a:t>추가</a:t>
          </a:r>
          <a:endParaRPr lang="en-US" altLang="ko-KR" sz="2000" dirty="0"/>
        </a:p>
        <a:p>
          <a:pPr latinLnBrk="1">
            <a:lnSpc>
              <a:spcPct val="50000"/>
            </a:lnSpc>
          </a:pPr>
          <a:r>
            <a:rPr lang="en-US" altLang="ko-KR" sz="1400" dirty="0"/>
            <a:t>(</a:t>
          </a:r>
          <a:r>
            <a:rPr lang="ko-KR" altLang="en-US" sz="1400" dirty="0"/>
            <a:t>김해시 지원 데이터 활용</a:t>
          </a:r>
          <a:r>
            <a:rPr lang="en-US" altLang="ko-KR" sz="1400" dirty="0"/>
            <a:t>)</a:t>
          </a:r>
        </a:p>
      </dgm:t>
    </dgm:pt>
    <dgm:pt modelId="{04894698-FCEE-457A-A3FF-C8F5B060F04F}" type="parTrans" cxnId="{17B2BF48-E6B8-4304-9B30-5EB494BDF3CF}">
      <dgm:prSet/>
      <dgm:spPr/>
      <dgm:t>
        <a:bodyPr/>
        <a:lstStyle/>
        <a:p>
          <a:pPr latinLnBrk="1"/>
          <a:endParaRPr lang="ko-KR" altLang="en-US"/>
        </a:p>
      </dgm:t>
    </dgm:pt>
    <dgm:pt modelId="{2BA27D86-8B93-49CE-ADEA-A93DE77D954C}" type="sibTrans" cxnId="{17B2BF48-E6B8-4304-9B30-5EB494BDF3CF}">
      <dgm:prSet/>
      <dgm:spPr/>
      <dgm:t>
        <a:bodyPr/>
        <a:lstStyle/>
        <a:p>
          <a:pPr latinLnBrk="1"/>
          <a:endParaRPr lang="ko-KR" altLang="en-US"/>
        </a:p>
      </dgm:t>
    </dgm:pt>
    <dgm:pt modelId="{3DAE85CE-EC52-401E-82D8-7CCD8E49DF5F}">
      <dgm:prSet phldrT="[텍스트]" custT="1"/>
      <dgm:spPr/>
      <dgm:t>
        <a:bodyPr/>
        <a:lstStyle/>
        <a:p>
          <a:pPr algn="l" latinLnBrk="1"/>
          <a:r>
            <a: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앱 구현  </a:t>
          </a:r>
        </a:p>
      </dgm:t>
    </dgm:pt>
    <dgm:pt modelId="{80616FD8-0FD0-458A-9974-6A9005B4F818}" type="parTrans" cxnId="{9EE3EAC7-8A61-4805-81AD-7C76404D3BC4}">
      <dgm:prSet/>
      <dgm:spPr/>
      <dgm:t>
        <a:bodyPr/>
        <a:lstStyle/>
        <a:p>
          <a:pPr latinLnBrk="1"/>
          <a:endParaRPr lang="ko-KR" altLang="en-US"/>
        </a:p>
      </dgm:t>
    </dgm:pt>
    <dgm:pt modelId="{60401A71-5B2D-4BA8-8FFB-2012EE5D565D}" type="sibTrans" cxnId="{9EE3EAC7-8A61-4805-81AD-7C76404D3BC4}">
      <dgm:prSet/>
      <dgm:spPr/>
      <dgm:t>
        <a:bodyPr/>
        <a:lstStyle/>
        <a:p>
          <a:pPr latinLnBrk="1"/>
          <a:endParaRPr lang="ko-KR" altLang="en-US"/>
        </a:p>
      </dgm:t>
    </dgm:pt>
    <dgm:pt modelId="{81C9987A-9005-4424-AD69-B0E2F001616A}" type="pres">
      <dgm:prSet presAssocID="{100816CE-C30A-46CE-BE9E-A8C02BC7BED5}" presName="arrowDiagram" presStyleCnt="0">
        <dgm:presLayoutVars>
          <dgm:chMax val="5"/>
          <dgm:dir/>
          <dgm:resizeHandles val="exact"/>
        </dgm:presLayoutVars>
      </dgm:prSet>
      <dgm:spPr/>
    </dgm:pt>
    <dgm:pt modelId="{CDB35462-68C6-4A03-80D9-4A889B9D39F2}" type="pres">
      <dgm:prSet presAssocID="{100816CE-C30A-46CE-BE9E-A8C02BC7BED5}" presName="arrow" presStyleLbl="bgShp" presStyleIdx="0" presStyleCnt="1" custScaleX="143373" custLinFactNeighborX="-1966" custLinFactNeighborY="30251"/>
      <dgm:spPr>
        <a:gradFill rotWithShape="0">
          <a:gsLst>
            <a:gs pos="100000">
              <a:srgbClr val="32B58C"/>
            </a:gs>
            <a:gs pos="35000">
              <a:srgbClr val="82D0A2"/>
            </a:gs>
            <a:gs pos="0">
              <a:srgbClr val="5AC397"/>
            </a:gs>
            <a:gs pos="66000">
              <a:srgbClr val="82D0A2"/>
            </a:gs>
          </a:gsLst>
          <a:lin ang="5400000" scaled="1"/>
        </a:gradFill>
      </dgm:spPr>
    </dgm:pt>
    <dgm:pt modelId="{7EA4EE64-8AEC-4E9E-BA5C-893B909E9F9A}" type="pres">
      <dgm:prSet presAssocID="{100816CE-C30A-46CE-BE9E-A8C02BC7BED5}" presName="arrowDiagram3" presStyleCnt="0"/>
      <dgm:spPr/>
    </dgm:pt>
    <dgm:pt modelId="{6DAA171B-1997-4EA2-B9B9-6FC96DE46690}" type="pres">
      <dgm:prSet presAssocID="{01D08420-38CE-4292-9039-DEE1C844E23B}" presName="bullet3a" presStyleLbl="node1" presStyleIdx="0" presStyleCnt="3" custLinFactX="-500000" custLinFactY="137673" custLinFactNeighborX="-536499" custLinFactNeighborY="200000"/>
      <dgm:spPr>
        <a:solidFill>
          <a:schemeClr val="bg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EE2F36B-F5C4-4031-8F4D-234DB163C439}" type="pres">
      <dgm:prSet presAssocID="{01D08420-38CE-4292-9039-DEE1C844E23B}" presName="textBox3a" presStyleLbl="revTx" presStyleIdx="0" presStyleCnt="3" custScaleX="291065" custScaleY="51694" custLinFactNeighborX="-9222" custLinFactNeighborY="33206">
        <dgm:presLayoutVars>
          <dgm:bulletEnabled val="1"/>
        </dgm:presLayoutVars>
      </dgm:prSet>
      <dgm:spPr/>
    </dgm:pt>
    <dgm:pt modelId="{CF213203-A907-40DD-B093-40DC27FFFCD4}" type="pres">
      <dgm:prSet presAssocID="{0740ED26-4DB7-4553-A788-68A09BB41C0F}" presName="bullet3b" presStyleLbl="node1" presStyleIdx="1" presStyleCnt="3" custLinFactX="-39494" custLinFactNeighborX="-100000" custLinFactNeighborY="19662"/>
      <dgm:spPr>
        <a:solidFill>
          <a:schemeClr val="bg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3FFED-A1BC-41C8-B110-0E25A17C5DF6}" type="pres">
      <dgm:prSet presAssocID="{0740ED26-4DB7-4553-A788-68A09BB41C0F}" presName="textBox3b" presStyleLbl="revTx" presStyleIdx="1" presStyleCnt="3" custScaleX="325438" custScaleY="44102" custLinFactNeighborX="71665" custLinFactNeighborY="-1869">
        <dgm:presLayoutVars>
          <dgm:bulletEnabled val="1"/>
        </dgm:presLayoutVars>
      </dgm:prSet>
      <dgm:spPr/>
    </dgm:pt>
    <dgm:pt modelId="{2E6F6376-A0A7-418A-A105-5097633BA603}" type="pres">
      <dgm:prSet presAssocID="{3DAE85CE-EC52-401E-82D8-7CCD8E49DF5F}" presName="bullet3c" presStyleLbl="node1" presStyleIdx="2" presStyleCnt="3" custLinFactX="100000" custLinFactNeighborX="109660" custLinFactNeighborY="-2016"/>
      <dgm:spPr>
        <a:solidFill>
          <a:schemeClr val="bg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5DB3963-D417-4E88-94D0-A7919910C4E1}" type="pres">
      <dgm:prSet presAssocID="{3DAE85CE-EC52-401E-82D8-7CCD8E49DF5F}" presName="textBox3c" presStyleLbl="revTx" presStyleIdx="2" presStyleCnt="3" custScaleX="155566" custScaleY="25630" custLinFactNeighborX="62347" custLinFactNeighborY="-19716">
        <dgm:presLayoutVars>
          <dgm:bulletEnabled val="1"/>
        </dgm:presLayoutVars>
      </dgm:prSet>
      <dgm:spPr/>
    </dgm:pt>
  </dgm:ptLst>
  <dgm:cxnLst>
    <dgm:cxn modelId="{571D3714-E8D6-4C74-8D73-97159BCF3037}" type="presOf" srcId="{3DAE85CE-EC52-401E-82D8-7CCD8E49DF5F}" destId="{E5DB3963-D417-4E88-94D0-A7919910C4E1}" srcOrd="0" destOrd="0" presId="urn:microsoft.com/office/officeart/2005/8/layout/arrow2"/>
    <dgm:cxn modelId="{6E2D1948-A8B3-47EC-8704-A4302AC7E922}" type="presOf" srcId="{01D08420-38CE-4292-9039-DEE1C844E23B}" destId="{0EE2F36B-F5C4-4031-8F4D-234DB163C439}" srcOrd="0" destOrd="0" presId="urn:microsoft.com/office/officeart/2005/8/layout/arrow2"/>
    <dgm:cxn modelId="{17B2BF48-E6B8-4304-9B30-5EB494BDF3CF}" srcId="{100816CE-C30A-46CE-BE9E-A8C02BC7BED5}" destId="{0740ED26-4DB7-4553-A788-68A09BB41C0F}" srcOrd="1" destOrd="0" parTransId="{04894698-FCEE-457A-A3FF-C8F5B060F04F}" sibTransId="{2BA27D86-8B93-49CE-ADEA-A93DE77D954C}"/>
    <dgm:cxn modelId="{746858A8-7F5A-4709-93D4-01799DE73650}" type="presOf" srcId="{100816CE-C30A-46CE-BE9E-A8C02BC7BED5}" destId="{81C9987A-9005-4424-AD69-B0E2F001616A}" srcOrd="0" destOrd="0" presId="urn:microsoft.com/office/officeart/2005/8/layout/arrow2"/>
    <dgm:cxn modelId="{9EE3EAC7-8A61-4805-81AD-7C76404D3BC4}" srcId="{100816CE-C30A-46CE-BE9E-A8C02BC7BED5}" destId="{3DAE85CE-EC52-401E-82D8-7CCD8E49DF5F}" srcOrd="2" destOrd="0" parTransId="{80616FD8-0FD0-458A-9974-6A9005B4F818}" sibTransId="{60401A71-5B2D-4BA8-8FFB-2012EE5D565D}"/>
    <dgm:cxn modelId="{977067DC-215D-4540-A0FD-4C70C68B534D}" srcId="{100816CE-C30A-46CE-BE9E-A8C02BC7BED5}" destId="{01D08420-38CE-4292-9039-DEE1C844E23B}" srcOrd="0" destOrd="0" parTransId="{DDDA906E-8890-4F62-A8AF-CA5B8FB3494B}" sibTransId="{1C72C213-4F74-4DCB-B890-39F2A6638D0B}"/>
    <dgm:cxn modelId="{CFBAE1EB-D84A-4D32-9FF1-974EC917DEAB}" type="presOf" srcId="{0740ED26-4DB7-4553-A788-68A09BB41C0F}" destId="{66F3FFED-A1BC-41C8-B110-0E25A17C5DF6}" srcOrd="0" destOrd="0" presId="urn:microsoft.com/office/officeart/2005/8/layout/arrow2"/>
    <dgm:cxn modelId="{E2A7E782-ACD9-4AA8-A116-EE9D0FDA5F08}" type="presParOf" srcId="{81C9987A-9005-4424-AD69-B0E2F001616A}" destId="{CDB35462-68C6-4A03-80D9-4A889B9D39F2}" srcOrd="0" destOrd="0" presId="urn:microsoft.com/office/officeart/2005/8/layout/arrow2"/>
    <dgm:cxn modelId="{A6FD28E4-F2E5-4AF2-975C-A55BD7CCC107}" type="presParOf" srcId="{81C9987A-9005-4424-AD69-B0E2F001616A}" destId="{7EA4EE64-8AEC-4E9E-BA5C-893B909E9F9A}" srcOrd="1" destOrd="0" presId="urn:microsoft.com/office/officeart/2005/8/layout/arrow2"/>
    <dgm:cxn modelId="{CBBEB71E-E18B-49C8-A8AF-7DEA182216AB}" type="presParOf" srcId="{7EA4EE64-8AEC-4E9E-BA5C-893B909E9F9A}" destId="{6DAA171B-1997-4EA2-B9B9-6FC96DE46690}" srcOrd="0" destOrd="0" presId="urn:microsoft.com/office/officeart/2005/8/layout/arrow2"/>
    <dgm:cxn modelId="{F5C3DED1-54B4-47E3-BBD3-41286BD4ECFC}" type="presParOf" srcId="{7EA4EE64-8AEC-4E9E-BA5C-893B909E9F9A}" destId="{0EE2F36B-F5C4-4031-8F4D-234DB163C439}" srcOrd="1" destOrd="0" presId="urn:microsoft.com/office/officeart/2005/8/layout/arrow2"/>
    <dgm:cxn modelId="{B700B649-B400-4B16-B527-1A79AAE01EA1}" type="presParOf" srcId="{7EA4EE64-8AEC-4E9E-BA5C-893B909E9F9A}" destId="{CF213203-A907-40DD-B093-40DC27FFFCD4}" srcOrd="2" destOrd="0" presId="urn:microsoft.com/office/officeart/2005/8/layout/arrow2"/>
    <dgm:cxn modelId="{323EC160-BD8B-4326-A766-C2F6AA51B73E}" type="presParOf" srcId="{7EA4EE64-8AEC-4E9E-BA5C-893B909E9F9A}" destId="{66F3FFED-A1BC-41C8-B110-0E25A17C5DF6}" srcOrd="3" destOrd="0" presId="urn:microsoft.com/office/officeart/2005/8/layout/arrow2"/>
    <dgm:cxn modelId="{C3E8EC07-14B0-4ED9-8836-87CC734BDB9F}" type="presParOf" srcId="{7EA4EE64-8AEC-4E9E-BA5C-893B909E9F9A}" destId="{2E6F6376-A0A7-418A-A105-5097633BA603}" srcOrd="4" destOrd="0" presId="urn:microsoft.com/office/officeart/2005/8/layout/arrow2"/>
    <dgm:cxn modelId="{99D1F7DC-5CA7-473D-9737-0646A8E6F6E0}" type="presParOf" srcId="{7EA4EE64-8AEC-4E9E-BA5C-893B909E9F9A}" destId="{E5DB3963-D417-4E88-94D0-A7919910C4E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89512-5F45-4DBD-9581-127262CBBE9A}">
      <dsp:nvSpPr>
        <dsp:cNvPr id="0" name=""/>
        <dsp:cNvSpPr/>
      </dsp:nvSpPr>
      <dsp:spPr>
        <a:xfrm>
          <a:off x="454623" y="8"/>
          <a:ext cx="4165767" cy="56780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2D0A2"/>
            </a:gs>
            <a:gs pos="100000">
              <a:srgbClr val="32B48C"/>
            </a:gs>
          </a:gsLst>
          <a:lin ang="5400000" scaled="1"/>
        </a:gradFill>
        <a:ln w="12700" cap="flat" cmpd="sng" algn="ctr">
          <a:solidFill>
            <a:srgbClr val="C9E9D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solidFill>
                <a:schemeClr val="tx1"/>
              </a:solidFill>
              <a:latin typeface="+mj-ea"/>
              <a:ea typeface="+mj-ea"/>
            </a:rPr>
            <a:t>매립 폐기물량 감축 방안</a:t>
          </a:r>
        </a:p>
      </dsp:txBody>
      <dsp:txXfrm>
        <a:off x="471253" y="16638"/>
        <a:ext cx="4132507" cy="534543"/>
      </dsp:txXfrm>
    </dsp:sp>
    <dsp:sp modelId="{CF6F71E5-EBA0-49CE-85D5-6E347ED5F2BE}">
      <dsp:nvSpPr>
        <dsp:cNvPr id="0" name=""/>
        <dsp:cNvSpPr/>
      </dsp:nvSpPr>
      <dsp:spPr>
        <a:xfrm>
          <a:off x="871200" y="567811"/>
          <a:ext cx="372595" cy="1184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443"/>
              </a:lnTo>
              <a:lnTo>
                <a:pt x="372595" y="1184443"/>
              </a:lnTo>
            </a:path>
          </a:pathLst>
        </a:custGeom>
        <a:noFill/>
        <a:ln w="19050" cap="flat" cmpd="sng" algn="ctr">
          <a:solidFill>
            <a:srgbClr val="2FA7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4D9-B98D-4FA0-9A36-BD04797B95E5}">
      <dsp:nvSpPr>
        <dsp:cNvPr id="0" name=""/>
        <dsp:cNvSpPr/>
      </dsp:nvSpPr>
      <dsp:spPr>
        <a:xfrm>
          <a:off x="1243795" y="1095017"/>
          <a:ext cx="3363762" cy="13144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 val="38000"/>
          </a:schemeClr>
        </a:solidFill>
        <a:ln w="19050" cap="flat" cmpd="sng" algn="ctr">
          <a:solidFill>
            <a:srgbClr val="2FA7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제조</a:t>
          </a:r>
          <a:r>
            <a:rPr lang="en-US" altLang="ko-KR" sz="2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/</a:t>
          </a:r>
          <a:r>
            <a:rPr lang="ko-KR" altLang="en-US" sz="2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소비 감소</a:t>
          </a:r>
        </a:p>
      </dsp:txBody>
      <dsp:txXfrm>
        <a:off x="1282295" y="1133517"/>
        <a:ext cx="3286762" cy="1237474"/>
      </dsp:txXfrm>
    </dsp:sp>
    <dsp:sp modelId="{E5D5430F-B7E9-4BCF-8600-24C3CEDC8B14}">
      <dsp:nvSpPr>
        <dsp:cNvPr id="0" name=""/>
        <dsp:cNvSpPr/>
      </dsp:nvSpPr>
      <dsp:spPr>
        <a:xfrm>
          <a:off x="871200" y="567811"/>
          <a:ext cx="372595" cy="3005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805"/>
              </a:lnTo>
              <a:lnTo>
                <a:pt x="372595" y="3005805"/>
              </a:lnTo>
            </a:path>
          </a:pathLst>
        </a:custGeom>
        <a:noFill/>
        <a:ln w="19050" cap="flat" cmpd="sng" algn="ctr">
          <a:solidFill>
            <a:srgbClr val="2FA7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88213-5B99-436E-A538-B8CA700FCB91}">
      <dsp:nvSpPr>
        <dsp:cNvPr id="0" name=""/>
        <dsp:cNvSpPr/>
      </dsp:nvSpPr>
      <dsp:spPr>
        <a:xfrm>
          <a:off x="1243795" y="2935079"/>
          <a:ext cx="3363762" cy="12770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 val="38000"/>
          </a:schemeClr>
        </a:solidFill>
        <a:ln w="19050" cap="flat" cmpd="sng" algn="ctr">
          <a:solidFill>
            <a:srgbClr val="2FA7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재사용성 증대</a:t>
          </a:r>
        </a:p>
      </dsp:txBody>
      <dsp:txXfrm>
        <a:off x="1281199" y="2972483"/>
        <a:ext cx="3288954" cy="1202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C9F5E-01C9-440A-95E4-0F6B3B685C82}">
      <dsp:nvSpPr>
        <dsp:cNvPr id="0" name=""/>
        <dsp:cNvSpPr/>
      </dsp:nvSpPr>
      <dsp:spPr>
        <a:xfrm>
          <a:off x="-3952584" y="-2185155"/>
          <a:ext cx="6072358" cy="9020184"/>
        </a:xfrm>
        <a:prstGeom prst="blockArc">
          <a:avLst>
            <a:gd name="adj1" fmla="val 18900000"/>
            <a:gd name="adj2" fmla="val 2700000"/>
            <a:gd name="adj3" fmla="val 356"/>
          </a:avLst>
        </a:prstGeom>
        <a:solidFill>
          <a:srgbClr val="32B58C"/>
        </a:solidFill>
        <a:ln w="12700" cap="flat" cmpd="sng" algn="ctr">
          <a:solidFill>
            <a:srgbClr val="2FA782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CC86F-A246-4831-84C3-44510DEE18C4}">
      <dsp:nvSpPr>
        <dsp:cNvPr id="0" name=""/>
        <dsp:cNvSpPr/>
      </dsp:nvSpPr>
      <dsp:spPr>
        <a:xfrm>
          <a:off x="2905706" y="451008"/>
          <a:ext cx="7857531" cy="902017"/>
        </a:xfrm>
        <a:prstGeom prst="rect">
          <a:avLst/>
        </a:prstGeom>
        <a:solidFill>
          <a:srgbClr val="E9F3EF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5976" tIns="50800" rIns="50800" bIns="508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tx1"/>
              </a:solidFill>
              <a:latin typeface="+mj-ea"/>
              <a:ea typeface="+mj-ea"/>
            </a:rPr>
            <a:t>유사 카테고리 통합</a:t>
          </a:r>
          <a:r>
            <a:rPr lang="en-US" altLang="ko-KR" sz="2000" kern="1200" dirty="0">
              <a:solidFill>
                <a:schemeClr val="tx1"/>
              </a:solidFill>
              <a:latin typeface="+mj-ea"/>
              <a:ea typeface="+mj-ea"/>
            </a:rPr>
            <a:t>,</a:t>
          </a:r>
          <a:r>
            <a:rPr lang="ko-KR" altLang="en-US" sz="2000" kern="1200" dirty="0">
              <a:solidFill>
                <a:schemeClr val="tx1"/>
              </a:solidFill>
              <a:latin typeface="+mj-ea"/>
              <a:ea typeface="+mj-ea"/>
            </a:rPr>
            <a:t> 상위 </a:t>
          </a:r>
          <a:r>
            <a:rPr lang="en-US" altLang="ko-KR" sz="2000" kern="1200" dirty="0">
              <a:solidFill>
                <a:schemeClr val="tx1"/>
              </a:solidFill>
              <a:latin typeface="+mj-ea"/>
              <a:ea typeface="+mj-ea"/>
            </a:rPr>
            <a:t>4</a:t>
          </a:r>
          <a:r>
            <a:rPr lang="ko-KR" altLang="en-US" sz="2000" kern="1200" dirty="0">
              <a:solidFill>
                <a:schemeClr val="tx1"/>
              </a:solidFill>
              <a:latin typeface="+mj-ea"/>
              <a:ea typeface="+mj-ea"/>
            </a:rPr>
            <a:t>개 카테고리 선택</a:t>
          </a:r>
        </a:p>
      </dsp:txBody>
      <dsp:txXfrm>
        <a:off x="2905706" y="451008"/>
        <a:ext cx="7857531" cy="902017"/>
      </dsp:txXfrm>
    </dsp:sp>
    <dsp:sp modelId="{BEBDF905-E87F-4952-88D8-71D6AE786F3D}">
      <dsp:nvSpPr>
        <dsp:cNvPr id="0" name=""/>
        <dsp:cNvSpPr/>
      </dsp:nvSpPr>
      <dsp:spPr>
        <a:xfrm>
          <a:off x="857420" y="338256"/>
          <a:ext cx="2904733" cy="11275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2FA782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1FFA8-A007-45BE-95BE-F80B26D88B2A}">
      <dsp:nvSpPr>
        <dsp:cNvPr id="0" name=""/>
        <dsp:cNvSpPr/>
      </dsp:nvSpPr>
      <dsp:spPr>
        <a:xfrm>
          <a:off x="3189342" y="1804035"/>
          <a:ext cx="7617970" cy="902017"/>
        </a:xfrm>
        <a:prstGeom prst="rect">
          <a:avLst/>
        </a:prstGeom>
        <a:solidFill>
          <a:srgbClr val="E9F3EF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5976" tIns="50800" rIns="50800" bIns="508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3189342" y="1804035"/>
        <a:ext cx="7617970" cy="902017"/>
      </dsp:txXfrm>
    </dsp:sp>
    <dsp:sp modelId="{1A598038-E152-4AEA-89E6-DCB13C8F8007}">
      <dsp:nvSpPr>
        <dsp:cNvPr id="0" name=""/>
        <dsp:cNvSpPr/>
      </dsp:nvSpPr>
      <dsp:spPr>
        <a:xfrm>
          <a:off x="1185303" y="1691283"/>
          <a:ext cx="2904733" cy="11275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2FA782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1EA5A-FC45-49F5-92EF-E5622F030171}">
      <dsp:nvSpPr>
        <dsp:cNvPr id="0" name=""/>
        <dsp:cNvSpPr/>
      </dsp:nvSpPr>
      <dsp:spPr>
        <a:xfrm>
          <a:off x="2905706" y="3157061"/>
          <a:ext cx="7857531" cy="902017"/>
        </a:xfrm>
        <a:prstGeom prst="rect">
          <a:avLst/>
        </a:prstGeom>
        <a:solidFill>
          <a:srgbClr val="E9F3EF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5976" tIns="50800" rIns="50800" bIns="508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tx1"/>
              </a:solidFill>
              <a:latin typeface="+mj-ea"/>
              <a:ea typeface="+mj-ea"/>
            </a:rPr>
            <a:t>재 레이블링</a:t>
          </a:r>
          <a:r>
            <a:rPr lang="en-US" altLang="ko-KR" sz="2000" kern="1200" dirty="0">
              <a:solidFill>
                <a:schemeClr val="tx1"/>
              </a:solidFill>
              <a:latin typeface="+mj-ea"/>
              <a:ea typeface="+mj-ea"/>
            </a:rPr>
            <a:t>,</a:t>
          </a:r>
          <a:r>
            <a:rPr lang="ko-KR" altLang="en-US" sz="2000" kern="1200" dirty="0">
              <a:solidFill>
                <a:schemeClr val="tx1"/>
              </a:solidFill>
              <a:latin typeface="+mj-ea"/>
              <a:ea typeface="+mj-ea"/>
            </a:rPr>
            <a:t> 카테고리 분류</a:t>
          </a:r>
        </a:p>
      </dsp:txBody>
      <dsp:txXfrm>
        <a:off x="2905706" y="3157061"/>
        <a:ext cx="7857531" cy="902017"/>
      </dsp:txXfrm>
    </dsp:sp>
    <dsp:sp modelId="{CD6A740D-14B7-4BB5-8D01-A0862C9996B4}">
      <dsp:nvSpPr>
        <dsp:cNvPr id="0" name=""/>
        <dsp:cNvSpPr/>
      </dsp:nvSpPr>
      <dsp:spPr>
        <a:xfrm>
          <a:off x="857420" y="3044309"/>
          <a:ext cx="2904733" cy="11275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2FA782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35462-68C6-4A03-80D9-4A889B9D39F2}">
      <dsp:nvSpPr>
        <dsp:cNvPr id="0" name=""/>
        <dsp:cNvSpPr/>
      </dsp:nvSpPr>
      <dsp:spPr>
        <a:xfrm>
          <a:off x="-4" y="0"/>
          <a:ext cx="10314223" cy="4496237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100000">
              <a:srgbClr val="32B58C"/>
            </a:gs>
            <a:gs pos="35000">
              <a:srgbClr val="82D0A2"/>
            </a:gs>
            <a:gs pos="0">
              <a:srgbClr val="5AC397"/>
            </a:gs>
            <a:gs pos="66000">
              <a:srgbClr val="82D0A2"/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A171B-1997-4EA2-B9B9-6FC96DE46690}">
      <dsp:nvSpPr>
        <dsp:cNvPr id="0" name=""/>
        <dsp:cNvSpPr/>
      </dsp:nvSpPr>
      <dsp:spPr>
        <a:xfrm>
          <a:off x="535049" y="3734898"/>
          <a:ext cx="187043" cy="187043"/>
        </a:xfrm>
        <a:prstGeom prst="ellipse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2F36B-F5C4-4031-8F4D-234DB163C439}">
      <dsp:nvSpPr>
        <dsp:cNvPr id="0" name=""/>
        <dsp:cNvSpPr/>
      </dsp:nvSpPr>
      <dsp:spPr>
        <a:xfrm>
          <a:off x="811382" y="3824518"/>
          <a:ext cx="4878823" cy="67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10" tIns="0" rIns="0" bIns="0" numCol="1" spcCol="1270" anchor="t" anchorCtr="0">
          <a:noAutofit/>
        </a:bodyPr>
        <a:lstStyle/>
        <a:p>
          <a:pPr marL="0" lvl="0" indent="0" algn="l" defTabSz="8890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지원 </a:t>
          </a:r>
          <a:r>
            <a:rPr lang="ko-KR" altLang="en-US" sz="20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카테고리 수</a:t>
          </a:r>
          <a:r>
            <a:rPr lang="ko-KR" altLang="en-US" sz="2000" kern="1200" dirty="0"/>
            <a:t> 확대</a:t>
          </a:r>
          <a:endParaRPr lang="en-US" altLang="ko-KR" sz="2000" kern="1200" dirty="0"/>
        </a:p>
        <a:p>
          <a:pPr marL="0" lvl="0" indent="0" algn="l" defTabSz="8890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</a:t>
          </a:r>
          <a:r>
            <a:rPr lang="ko-KR" altLang="en-US" sz="1400" kern="1200" dirty="0"/>
            <a:t>중고 거래 완료된 이미지 데이터</a:t>
          </a:r>
          <a:r>
            <a:rPr lang="en-US" altLang="ko-KR" sz="1400" kern="1200" dirty="0"/>
            <a:t>)</a:t>
          </a:r>
        </a:p>
      </dsp:txBody>
      <dsp:txXfrm>
        <a:off x="811382" y="3824518"/>
        <a:ext cx="4878823" cy="671718"/>
      </dsp:txXfrm>
    </dsp:sp>
    <dsp:sp modelId="{CF213203-A907-40DD-B093-40DC27FFFCD4}">
      <dsp:nvSpPr>
        <dsp:cNvPr id="0" name=""/>
        <dsp:cNvSpPr/>
      </dsp:nvSpPr>
      <dsp:spPr>
        <a:xfrm>
          <a:off x="3653118" y="1947706"/>
          <a:ext cx="338117" cy="338117"/>
        </a:xfrm>
        <a:prstGeom prst="ellipse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3FFED-A1BC-41C8-B110-0E25A17C5DF6}">
      <dsp:nvSpPr>
        <dsp:cNvPr id="0" name=""/>
        <dsp:cNvSpPr/>
      </dsp:nvSpPr>
      <dsp:spPr>
        <a:xfrm>
          <a:off x="3585009" y="2688188"/>
          <a:ext cx="5618866" cy="107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161" tIns="0" rIns="0" bIns="0" numCol="1" spcCol="1270" anchor="t" anchorCtr="0">
          <a:noAutofit/>
        </a:bodyPr>
        <a:lstStyle/>
        <a:p>
          <a:pPr marL="0" lvl="0" indent="0" algn="l" defTabSz="8890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객체의 </a:t>
          </a:r>
          <a:r>
            <a:rPr lang="ko-KR" altLang="en-US" sz="20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카테고리 인식 기능 </a:t>
          </a:r>
          <a:r>
            <a:rPr lang="ko-KR" altLang="en-US" sz="2000" kern="1200" dirty="0"/>
            <a:t>추가</a:t>
          </a:r>
          <a:endParaRPr lang="en-US" altLang="ko-KR" sz="2000" kern="1200" dirty="0"/>
        </a:p>
        <a:p>
          <a:pPr marL="0" lvl="0" indent="0" algn="l" defTabSz="8890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</a:t>
          </a:r>
          <a:r>
            <a:rPr lang="ko-KR" altLang="en-US" sz="1400" kern="1200" dirty="0"/>
            <a:t>김해시 지원 데이터 활용</a:t>
          </a:r>
          <a:r>
            <a:rPr lang="en-US" altLang="ko-KR" sz="1400" kern="1200" dirty="0"/>
            <a:t>)</a:t>
          </a:r>
        </a:p>
      </dsp:txBody>
      <dsp:txXfrm>
        <a:off x="3585009" y="2688188"/>
        <a:ext cx="5618866" cy="1078714"/>
      </dsp:txXfrm>
    </dsp:sp>
    <dsp:sp modelId="{2E6F6376-A0A7-418A-A105-5097633BA603}">
      <dsp:nvSpPr>
        <dsp:cNvPr id="0" name=""/>
        <dsp:cNvSpPr/>
      </dsp:nvSpPr>
      <dsp:spPr>
        <a:xfrm>
          <a:off x="7090697" y="1128120"/>
          <a:ext cx="467608" cy="467608"/>
        </a:xfrm>
        <a:prstGeom prst="ellipse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B3963-D417-4E88-94D0-A7919910C4E1}">
      <dsp:nvSpPr>
        <dsp:cNvPr id="0" name=""/>
        <dsp:cNvSpPr/>
      </dsp:nvSpPr>
      <dsp:spPr>
        <a:xfrm>
          <a:off x="6940880" y="1917238"/>
          <a:ext cx="2685932" cy="800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776" tIns="0" rIns="0" bIns="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앱 구현  </a:t>
          </a:r>
        </a:p>
      </dsp:txBody>
      <dsp:txXfrm>
        <a:off x="6940880" y="1917238"/>
        <a:ext cx="2685932" cy="800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0.07909</cdr:y>
    </cdr:from>
    <cdr:to>
      <cdr:x>0.11151</cdr:x>
      <cdr:y>0.12281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A810188-A80B-4409-BA41-9D4F97D89480}"/>
            </a:ext>
          </a:extLst>
        </cdr:cNvPr>
        <cdr:cNvSpPr txBox="1"/>
      </cdr:nvSpPr>
      <cdr:spPr>
        <a:xfrm xmlns:a="http://schemas.openxmlformats.org/drawingml/2006/main">
          <a:off x="-2352348" y="395524"/>
          <a:ext cx="834887" cy="2186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ko-KR" altLang="en-US" dirty="0"/>
            <a:t>단위 </a:t>
          </a:r>
          <a:r>
            <a:rPr lang="en-US" altLang="ko-KR" dirty="0"/>
            <a:t>: kg</a:t>
          </a:r>
          <a:endParaRPr lang="ko-KR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C4CD1-BD8F-463D-B555-15B25CE58FD9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04F68-6277-41F5-9600-BB0F1E35F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63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6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7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09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8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66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8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336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9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27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86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5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04F68-6277-41F5-9600-BB0F1E35F0F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4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DB57B-C3C1-4560-8724-0EAFF3488AFF}"/>
              </a:ext>
            </a:extLst>
          </p:cNvPr>
          <p:cNvSpPr/>
          <p:nvPr userDrawn="1"/>
        </p:nvSpPr>
        <p:spPr>
          <a:xfrm>
            <a:off x="-12793" y="0"/>
            <a:ext cx="12219549" cy="6858000"/>
          </a:xfrm>
          <a:prstGeom prst="rect">
            <a:avLst/>
          </a:prstGeom>
          <a:gradFill flip="none" rotWithShape="1">
            <a:gsLst>
              <a:gs pos="60000">
                <a:srgbClr val="36C08F"/>
              </a:gs>
              <a:gs pos="21000">
                <a:srgbClr val="33BF8A"/>
              </a:gs>
              <a:gs pos="0">
                <a:srgbClr val="82D0A2"/>
              </a:gs>
              <a:gs pos="47000">
                <a:srgbClr val="32B48C"/>
              </a:gs>
              <a:gs pos="87000">
                <a:srgbClr val="82D0A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동 입력 11">
            <a:extLst>
              <a:ext uri="{FF2B5EF4-FFF2-40B4-BE49-F238E27FC236}">
                <a16:creationId xmlns:a16="http://schemas.microsoft.com/office/drawing/2014/main" id="{D51EDBDA-5E2D-4E81-AB88-E1D36005EE14}"/>
              </a:ext>
            </a:extLst>
          </p:cNvPr>
          <p:cNvSpPr/>
          <p:nvPr userDrawn="1"/>
        </p:nvSpPr>
        <p:spPr>
          <a:xfrm flipH="1">
            <a:off x="-50833" y="4853343"/>
            <a:ext cx="12257589" cy="200465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7"/>
              <a:gd name="connsiteY0" fmla="*/ 2958 h 10958"/>
              <a:gd name="connsiteX1" fmla="*/ 10007 w 10007"/>
              <a:gd name="connsiteY1" fmla="*/ 0 h 10958"/>
              <a:gd name="connsiteX2" fmla="*/ 10000 w 10007"/>
              <a:gd name="connsiteY2" fmla="*/ 10958 h 10958"/>
              <a:gd name="connsiteX3" fmla="*/ 0 w 10007"/>
              <a:gd name="connsiteY3" fmla="*/ 10958 h 10958"/>
              <a:gd name="connsiteX4" fmla="*/ 0 w 10007"/>
              <a:gd name="connsiteY4" fmla="*/ 2958 h 10958"/>
              <a:gd name="connsiteX0" fmla="*/ 0 w 10007"/>
              <a:gd name="connsiteY0" fmla="*/ 9846 h 17846"/>
              <a:gd name="connsiteX1" fmla="*/ 10007 w 10007"/>
              <a:gd name="connsiteY1" fmla="*/ 0 h 17846"/>
              <a:gd name="connsiteX2" fmla="*/ 10000 w 10007"/>
              <a:gd name="connsiteY2" fmla="*/ 17846 h 17846"/>
              <a:gd name="connsiteX3" fmla="*/ 0 w 10007"/>
              <a:gd name="connsiteY3" fmla="*/ 17846 h 17846"/>
              <a:gd name="connsiteX4" fmla="*/ 0 w 10007"/>
              <a:gd name="connsiteY4" fmla="*/ 9846 h 17846"/>
              <a:gd name="connsiteX0" fmla="*/ 7 w 10007"/>
              <a:gd name="connsiteY0" fmla="*/ 11255 h 17846"/>
              <a:gd name="connsiteX1" fmla="*/ 10007 w 10007"/>
              <a:gd name="connsiteY1" fmla="*/ 0 h 17846"/>
              <a:gd name="connsiteX2" fmla="*/ 10000 w 10007"/>
              <a:gd name="connsiteY2" fmla="*/ 17846 h 17846"/>
              <a:gd name="connsiteX3" fmla="*/ 0 w 10007"/>
              <a:gd name="connsiteY3" fmla="*/ 17846 h 17846"/>
              <a:gd name="connsiteX4" fmla="*/ 7 w 10007"/>
              <a:gd name="connsiteY4" fmla="*/ 11255 h 17846"/>
              <a:gd name="connsiteX0" fmla="*/ 0 w 10036"/>
              <a:gd name="connsiteY0" fmla="*/ 12507 h 17846"/>
              <a:gd name="connsiteX1" fmla="*/ 10036 w 10036"/>
              <a:gd name="connsiteY1" fmla="*/ 0 h 17846"/>
              <a:gd name="connsiteX2" fmla="*/ 10029 w 10036"/>
              <a:gd name="connsiteY2" fmla="*/ 17846 h 17846"/>
              <a:gd name="connsiteX3" fmla="*/ 29 w 10036"/>
              <a:gd name="connsiteY3" fmla="*/ 17846 h 17846"/>
              <a:gd name="connsiteX4" fmla="*/ 0 w 10036"/>
              <a:gd name="connsiteY4" fmla="*/ 12507 h 17846"/>
              <a:gd name="connsiteX0" fmla="*/ 0 w 10036"/>
              <a:gd name="connsiteY0" fmla="*/ 12507 h 17846"/>
              <a:gd name="connsiteX1" fmla="*/ 10036 w 10036"/>
              <a:gd name="connsiteY1" fmla="*/ 0 h 17846"/>
              <a:gd name="connsiteX2" fmla="*/ 10029 w 10036"/>
              <a:gd name="connsiteY2" fmla="*/ 17846 h 17846"/>
              <a:gd name="connsiteX3" fmla="*/ 29 w 10036"/>
              <a:gd name="connsiteY3" fmla="*/ 17846 h 17846"/>
              <a:gd name="connsiteX4" fmla="*/ 0 w 10036"/>
              <a:gd name="connsiteY4" fmla="*/ 12507 h 17846"/>
              <a:gd name="connsiteX0" fmla="*/ 0 w 10036"/>
              <a:gd name="connsiteY0" fmla="*/ 12507 h 17846"/>
              <a:gd name="connsiteX1" fmla="*/ 10036 w 10036"/>
              <a:gd name="connsiteY1" fmla="*/ 0 h 17846"/>
              <a:gd name="connsiteX2" fmla="*/ 10029 w 10036"/>
              <a:gd name="connsiteY2" fmla="*/ 17846 h 17846"/>
              <a:gd name="connsiteX3" fmla="*/ 7 w 10036"/>
              <a:gd name="connsiteY3" fmla="*/ 17846 h 17846"/>
              <a:gd name="connsiteX4" fmla="*/ 0 w 10036"/>
              <a:gd name="connsiteY4" fmla="*/ 12507 h 17846"/>
              <a:gd name="connsiteX0" fmla="*/ 0 w 10036"/>
              <a:gd name="connsiteY0" fmla="*/ 15403 h 17846"/>
              <a:gd name="connsiteX1" fmla="*/ 10036 w 10036"/>
              <a:gd name="connsiteY1" fmla="*/ 0 h 17846"/>
              <a:gd name="connsiteX2" fmla="*/ 10029 w 10036"/>
              <a:gd name="connsiteY2" fmla="*/ 17846 h 17846"/>
              <a:gd name="connsiteX3" fmla="*/ 7 w 10036"/>
              <a:gd name="connsiteY3" fmla="*/ 17846 h 17846"/>
              <a:gd name="connsiteX4" fmla="*/ 0 w 10036"/>
              <a:gd name="connsiteY4" fmla="*/ 15403 h 1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6" h="17846">
                <a:moveTo>
                  <a:pt x="0" y="15403"/>
                </a:moveTo>
                <a:lnTo>
                  <a:pt x="10036" y="0"/>
                </a:lnTo>
                <a:cubicBezTo>
                  <a:pt x="10034" y="3653"/>
                  <a:pt x="10031" y="14193"/>
                  <a:pt x="10029" y="17846"/>
                </a:cubicBezTo>
                <a:lnTo>
                  <a:pt x="7" y="17846"/>
                </a:lnTo>
                <a:cubicBezTo>
                  <a:pt x="9" y="15649"/>
                  <a:pt x="-2" y="17600"/>
                  <a:pt x="0" y="15403"/>
                </a:cubicBezTo>
                <a:close/>
              </a:path>
            </a:pathLst>
          </a:custGeom>
          <a:solidFill>
            <a:srgbClr val="C9E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동 입력 11">
            <a:extLst>
              <a:ext uri="{FF2B5EF4-FFF2-40B4-BE49-F238E27FC236}">
                <a16:creationId xmlns:a16="http://schemas.microsoft.com/office/drawing/2014/main" id="{FA808DBE-C686-495A-9591-A61E7CDB94E4}"/>
              </a:ext>
            </a:extLst>
          </p:cNvPr>
          <p:cNvSpPr/>
          <p:nvPr userDrawn="1"/>
        </p:nvSpPr>
        <p:spPr>
          <a:xfrm>
            <a:off x="-27548" y="4853344"/>
            <a:ext cx="12219548" cy="20116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7"/>
              <a:gd name="connsiteY0" fmla="*/ 2958 h 10958"/>
              <a:gd name="connsiteX1" fmla="*/ 10007 w 10007"/>
              <a:gd name="connsiteY1" fmla="*/ 0 h 10958"/>
              <a:gd name="connsiteX2" fmla="*/ 10000 w 10007"/>
              <a:gd name="connsiteY2" fmla="*/ 10958 h 10958"/>
              <a:gd name="connsiteX3" fmla="*/ 0 w 10007"/>
              <a:gd name="connsiteY3" fmla="*/ 10958 h 10958"/>
              <a:gd name="connsiteX4" fmla="*/ 0 w 10007"/>
              <a:gd name="connsiteY4" fmla="*/ 2958 h 10958"/>
              <a:gd name="connsiteX0" fmla="*/ 0 w 10007"/>
              <a:gd name="connsiteY0" fmla="*/ 9846 h 17846"/>
              <a:gd name="connsiteX1" fmla="*/ 10007 w 10007"/>
              <a:gd name="connsiteY1" fmla="*/ 0 h 17846"/>
              <a:gd name="connsiteX2" fmla="*/ 10000 w 10007"/>
              <a:gd name="connsiteY2" fmla="*/ 17846 h 17846"/>
              <a:gd name="connsiteX3" fmla="*/ 0 w 10007"/>
              <a:gd name="connsiteY3" fmla="*/ 17846 h 17846"/>
              <a:gd name="connsiteX4" fmla="*/ 0 w 10007"/>
              <a:gd name="connsiteY4" fmla="*/ 9846 h 17846"/>
              <a:gd name="connsiteX0" fmla="*/ 0 w 10007"/>
              <a:gd name="connsiteY0" fmla="*/ 12429 h 17846"/>
              <a:gd name="connsiteX1" fmla="*/ 10007 w 10007"/>
              <a:gd name="connsiteY1" fmla="*/ 0 h 17846"/>
              <a:gd name="connsiteX2" fmla="*/ 10000 w 10007"/>
              <a:gd name="connsiteY2" fmla="*/ 17846 h 17846"/>
              <a:gd name="connsiteX3" fmla="*/ 0 w 10007"/>
              <a:gd name="connsiteY3" fmla="*/ 17846 h 17846"/>
              <a:gd name="connsiteX4" fmla="*/ 0 w 10007"/>
              <a:gd name="connsiteY4" fmla="*/ 12429 h 17846"/>
              <a:gd name="connsiteX0" fmla="*/ 0 w 10014"/>
              <a:gd name="connsiteY0" fmla="*/ 17908 h 17908"/>
              <a:gd name="connsiteX1" fmla="*/ 10014 w 10014"/>
              <a:gd name="connsiteY1" fmla="*/ 0 h 17908"/>
              <a:gd name="connsiteX2" fmla="*/ 10007 w 10014"/>
              <a:gd name="connsiteY2" fmla="*/ 17846 h 17908"/>
              <a:gd name="connsiteX3" fmla="*/ 7 w 10014"/>
              <a:gd name="connsiteY3" fmla="*/ 17846 h 17908"/>
              <a:gd name="connsiteX4" fmla="*/ 0 w 10014"/>
              <a:gd name="connsiteY4" fmla="*/ 17908 h 1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7908">
                <a:moveTo>
                  <a:pt x="0" y="17908"/>
                </a:moveTo>
                <a:lnTo>
                  <a:pt x="10014" y="0"/>
                </a:lnTo>
                <a:cubicBezTo>
                  <a:pt x="10012" y="3653"/>
                  <a:pt x="10009" y="14193"/>
                  <a:pt x="10007" y="17846"/>
                </a:cubicBezTo>
                <a:lnTo>
                  <a:pt x="7" y="17846"/>
                </a:lnTo>
                <a:cubicBezTo>
                  <a:pt x="5" y="17867"/>
                  <a:pt x="2" y="17887"/>
                  <a:pt x="0" y="179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8D076C-278F-4DBE-AFC8-F67091D64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6" t="66177" r="37765" b="4257"/>
          <a:stretch/>
        </p:blipFill>
        <p:spPr>
          <a:xfrm>
            <a:off x="2731541" y="5200761"/>
            <a:ext cx="1225796" cy="1309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5F9B6E-1C58-4F8B-8375-7AC7E92DA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66" t="66177" r="37765" b="4257"/>
          <a:stretch/>
        </p:blipFill>
        <p:spPr>
          <a:xfrm rot="21381038" flipH="1">
            <a:off x="459879" y="4292674"/>
            <a:ext cx="877955" cy="9381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FC76D0-2B5F-4981-8FC6-6E064EBBEB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66" t="66177" r="37765" b="4257"/>
          <a:stretch/>
        </p:blipFill>
        <p:spPr>
          <a:xfrm rot="21381038" flipH="1">
            <a:off x="10091559" y="4292674"/>
            <a:ext cx="877955" cy="93813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26CA79-F53E-4073-9E65-23917E1C3AF6}"/>
              </a:ext>
            </a:extLst>
          </p:cNvPr>
          <p:cNvGrpSpPr/>
          <p:nvPr userDrawn="1"/>
        </p:nvGrpSpPr>
        <p:grpSpPr>
          <a:xfrm>
            <a:off x="5514765" y="1641024"/>
            <a:ext cx="1162470" cy="564921"/>
            <a:chOff x="5385776" y="1641024"/>
            <a:chExt cx="1162470" cy="56492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EEC0A06-215D-494D-9F3E-ED7AB5681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" t="46846" r="64310" b="27725"/>
            <a:stretch/>
          </p:blipFill>
          <p:spPr>
            <a:xfrm>
              <a:off x="5900365" y="1683750"/>
              <a:ext cx="647881" cy="4952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9E3D76E-107C-48B0-91C3-E56065E8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5385776" y="1641024"/>
              <a:ext cx="458583" cy="5649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834770D-ADFE-4838-8D65-70F3C5A8B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5556"/>
            <a:ext cx="9144000" cy="1084506"/>
          </a:xfr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9498E9-856A-4346-AF07-54F76956C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923" y="5751025"/>
            <a:ext cx="9144000" cy="46880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3CFBD1-C8B7-4B1E-927C-AD7EB203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61AF-8FDF-4C00-B8B5-A3BFD0ED56B7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B6BAAD-BE61-4FC3-B0F0-F2457A88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80E93-A82C-476E-9E34-51A3E40B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7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F995F-CD57-48F5-A908-AD0C3BE7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04EC3-9C99-422A-9918-1D52622DF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39" y="1597178"/>
            <a:ext cx="11441723" cy="4510452"/>
          </a:xfrm>
        </p:spPr>
        <p:txBody>
          <a:bodyPr/>
          <a:lstStyle>
            <a:lvl1pPr>
              <a:lnSpc>
                <a:spcPct val="140000"/>
              </a:lnSpc>
              <a:defRPr sz="2400"/>
            </a:lvl1pPr>
            <a:lvl2pPr>
              <a:lnSpc>
                <a:spcPct val="140000"/>
              </a:lnSpc>
              <a:defRPr sz="2000"/>
            </a:lvl2pPr>
            <a:lvl3pPr>
              <a:lnSpc>
                <a:spcPct val="140000"/>
              </a:lnSpc>
              <a:defRPr sz="1800"/>
            </a:lvl3pPr>
            <a:lvl4pPr>
              <a:lnSpc>
                <a:spcPct val="140000"/>
              </a:lnSpc>
              <a:defRPr/>
            </a:lvl4pPr>
            <a:lvl5pPr>
              <a:lnSpc>
                <a:spcPct val="14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552E93-C970-4B3D-8D48-D7A131E1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02F-18AB-4D99-8788-BAFE23AB7CA3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26E9A4-86E6-4A63-A994-38A8F831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27635-8980-47CA-A114-9A802FF8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E65BE10-5AED-4107-9AE2-3F26A2B12F72}"/>
              </a:ext>
            </a:extLst>
          </p:cNvPr>
          <p:cNvCxnSpPr>
            <a:cxnSpLocks/>
          </p:cNvCxnSpPr>
          <p:nvPr userDrawn="1"/>
        </p:nvCxnSpPr>
        <p:spPr>
          <a:xfrm>
            <a:off x="258690" y="1378534"/>
            <a:ext cx="11674621" cy="0"/>
          </a:xfrm>
          <a:prstGeom prst="line">
            <a:avLst/>
          </a:prstGeom>
          <a:ln w="9525">
            <a:solidFill>
              <a:srgbClr val="82D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2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4041EE-FE19-46BD-9FC2-BD8A96A21BA4}"/>
              </a:ext>
            </a:extLst>
          </p:cNvPr>
          <p:cNvSpPr/>
          <p:nvPr userDrawn="1"/>
        </p:nvSpPr>
        <p:spPr>
          <a:xfrm>
            <a:off x="-4265" y="0"/>
            <a:ext cx="12219549" cy="6858000"/>
          </a:xfrm>
          <a:prstGeom prst="rect">
            <a:avLst/>
          </a:prstGeom>
          <a:gradFill flip="none" rotWithShape="1">
            <a:gsLst>
              <a:gs pos="71000">
                <a:srgbClr val="36C08F"/>
              </a:gs>
              <a:gs pos="14000">
                <a:srgbClr val="33BF8A"/>
              </a:gs>
              <a:gs pos="0">
                <a:srgbClr val="82D0A2"/>
              </a:gs>
              <a:gs pos="51000">
                <a:srgbClr val="32B48C"/>
              </a:gs>
              <a:gs pos="87000">
                <a:srgbClr val="82D0A2"/>
              </a:gs>
            </a:gsLst>
            <a:lin ang="2700000" scaled="1"/>
            <a:tileRect/>
          </a:gradFill>
          <a:ln>
            <a:solidFill>
              <a:srgbClr val="32B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C29665-59E3-4B7A-A2E6-D50F825B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9" y="1469353"/>
            <a:ext cx="8414239" cy="1184887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140C8-8011-445A-BD62-3AAAE56C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154053"/>
            <a:ext cx="638907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81D75-FE0D-4323-A085-FE8CAD46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61507-DC48-452A-815E-891EAB31ADBA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33FC85-A84F-464D-97C3-F2D86D77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01ECB-4D7B-4750-937B-A10945C1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E6D66-644E-475A-9104-156999C4E74E}"/>
              </a:ext>
            </a:extLst>
          </p:cNvPr>
          <p:cNvSpPr/>
          <p:nvPr userDrawn="1"/>
        </p:nvSpPr>
        <p:spPr>
          <a:xfrm>
            <a:off x="0" y="2654241"/>
            <a:ext cx="12215284" cy="420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4041EE-FE19-46BD-9FC2-BD8A96A21BA4}"/>
              </a:ext>
            </a:extLst>
          </p:cNvPr>
          <p:cNvSpPr/>
          <p:nvPr userDrawn="1"/>
        </p:nvSpPr>
        <p:spPr>
          <a:xfrm>
            <a:off x="-4265" y="0"/>
            <a:ext cx="12219549" cy="6858000"/>
          </a:xfrm>
          <a:prstGeom prst="rect">
            <a:avLst/>
          </a:prstGeom>
          <a:gradFill flip="none" rotWithShape="1">
            <a:gsLst>
              <a:gs pos="71000">
                <a:srgbClr val="36C08F"/>
              </a:gs>
              <a:gs pos="14000">
                <a:srgbClr val="33BF8A"/>
              </a:gs>
              <a:gs pos="0">
                <a:srgbClr val="82D0A2"/>
              </a:gs>
              <a:gs pos="51000">
                <a:srgbClr val="32B48C"/>
              </a:gs>
              <a:gs pos="87000">
                <a:srgbClr val="82D0A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E6D66-644E-475A-9104-156999C4E74E}"/>
              </a:ext>
            </a:extLst>
          </p:cNvPr>
          <p:cNvSpPr/>
          <p:nvPr userDrawn="1"/>
        </p:nvSpPr>
        <p:spPr>
          <a:xfrm>
            <a:off x="4865156" y="0"/>
            <a:ext cx="7353138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C29665-59E3-4B7A-A2E6-D50F825B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9" y="1029736"/>
            <a:ext cx="4091353" cy="1184887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140C8-8011-445A-BD62-3AAAE56C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8814" y="1029736"/>
            <a:ext cx="614582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81D75-FE0D-4323-A085-FE8CAD46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A2BCE-D767-458A-B064-1445DED355D6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33FC85-A84F-464D-97C3-F2D86D77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01ECB-4D7B-4750-937B-A10945C1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6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26C19-A787-4A72-90FA-1A57B826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D8C078-660E-4FA3-83A0-14492982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07BE9-3C21-4DD7-AADF-8D65249DE2C8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9526F5-3E9C-449A-B281-E5BC9842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A032BA-BF4C-409B-B6C6-D93BD9C6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5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AA1022-9AF6-4447-84AE-745127FF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C0682-8E33-49A2-8E4C-33C2019D508A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1B883D-34AA-4192-9099-C3DA3C8E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42ED8-81C9-4566-BAD1-C33E7B25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7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FD4ABD-FE03-4D6E-ABC5-E6EAFA3665B6}"/>
              </a:ext>
            </a:extLst>
          </p:cNvPr>
          <p:cNvSpPr/>
          <p:nvPr userDrawn="1"/>
        </p:nvSpPr>
        <p:spPr>
          <a:xfrm>
            <a:off x="0" y="0"/>
            <a:ext cx="12192000" cy="136526"/>
          </a:xfrm>
          <a:prstGeom prst="rect">
            <a:avLst/>
          </a:prstGeom>
          <a:gradFill flip="none" rotWithShape="1">
            <a:gsLst>
              <a:gs pos="81000">
                <a:srgbClr val="46CB9B"/>
              </a:gs>
              <a:gs pos="28000">
                <a:srgbClr val="50D09F"/>
              </a:gs>
              <a:gs pos="46000">
                <a:srgbClr val="31BF91"/>
              </a:gs>
              <a:gs pos="0">
                <a:srgbClr val="7FD3BF"/>
              </a:gs>
              <a:gs pos="63000">
                <a:srgbClr val="34BE93"/>
              </a:gs>
              <a:gs pos="100000">
                <a:srgbClr val="7FD3B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294E3A-96A6-447E-8F85-AEFEEB84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90" y="422275"/>
            <a:ext cx="11674621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DE964-8BD6-4F12-B055-DE8777698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139" y="1503485"/>
            <a:ext cx="11441723" cy="471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EEDC4-6378-4346-93EE-F837E80AC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699C-B988-4307-9ACF-B6D0DD13DAC6}" type="datetime1">
              <a:rPr lang="ko-KR" altLang="en-US" smtClean="0"/>
              <a:t>2021-07-01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AD237D-F8B2-4EFF-95CF-7EBB1361C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139" y="6356350"/>
            <a:ext cx="2878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5DFF6-3239-449E-9C99-A7C2A603C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36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76BC9-F39F-4970-9E78-FFBEC39122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77905E-0E70-4F7B-991E-26BFD3770DC2}"/>
              </a:ext>
            </a:extLst>
          </p:cNvPr>
          <p:cNvSpPr/>
          <p:nvPr userDrawn="1"/>
        </p:nvSpPr>
        <p:spPr>
          <a:xfrm>
            <a:off x="0" y="6721474"/>
            <a:ext cx="12192000" cy="136526"/>
          </a:xfrm>
          <a:prstGeom prst="rect">
            <a:avLst/>
          </a:prstGeom>
          <a:gradFill flip="none" rotWithShape="1">
            <a:gsLst>
              <a:gs pos="81000">
                <a:srgbClr val="46CB9B"/>
              </a:gs>
              <a:gs pos="28000">
                <a:srgbClr val="50D09F"/>
              </a:gs>
              <a:gs pos="46000">
                <a:srgbClr val="31BF91"/>
              </a:gs>
              <a:gs pos="0">
                <a:srgbClr val="7FD3BF"/>
              </a:gs>
              <a:gs pos="63000">
                <a:srgbClr val="34BE93"/>
              </a:gs>
              <a:gs pos="100000">
                <a:srgbClr val="7FD3BF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84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4" r:id="rId5"/>
    <p:sldLayoutId id="2147483655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5.xml"/><Relationship Id="rId5" Type="http://schemas.openxmlformats.org/officeDocument/2006/relationships/slide" Target="slide30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39.jpeg"/><Relationship Id="rId7" Type="http://schemas.openxmlformats.org/officeDocument/2006/relationships/slide" Target="slide3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37.jpeg"/><Relationship Id="rId7" Type="http://schemas.openxmlformats.org/officeDocument/2006/relationships/slide" Target="slide3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slide" Target="slide29.xml"/><Relationship Id="rId4" Type="http://schemas.openxmlformats.org/officeDocument/2006/relationships/image" Target="../media/image38.png"/><Relationship Id="rId9" Type="http://schemas.openxmlformats.org/officeDocument/2006/relationships/slide" Target="slide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0.xml"/><Relationship Id="rId5" Type="http://schemas.openxmlformats.org/officeDocument/2006/relationships/slide" Target="slide3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slide" Target="slide3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9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slide" Target="slide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9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640B82E-6F0C-4753-BCB5-65D253BB5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1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조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문성주</a:t>
            </a:r>
            <a:r>
              <a:rPr lang="en-US" altLang="ko-KR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(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발표자</a:t>
            </a:r>
            <a:r>
              <a:rPr lang="en-US" altLang="ko-KR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), </a:t>
            </a:r>
            <a:r>
              <a:rPr lang="ko-KR" altLang="en-US" dirty="0" err="1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김연호</a:t>
            </a:r>
            <a:r>
              <a:rPr lang="en-US" altLang="ko-KR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dirty="0" err="1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문종걸</a:t>
            </a:r>
            <a:r>
              <a:rPr lang="en-US" altLang="ko-KR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dirty="0" err="1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신호준</a:t>
            </a:r>
            <a:endParaRPr lang="ko-KR" altLang="en-US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864284-1066-4559-811F-767F2420F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Mapo당인리발전소" panose="02000500000000000000" pitchFamily="2" charset="-127"/>
                <a:ea typeface="Mapo당인리발전소" panose="02000500000000000000" pitchFamily="2" charset="-127"/>
              </a:rPr>
              <a:t>AIRs</a:t>
            </a:r>
            <a:endParaRPr lang="ko-KR" altLang="en-US" dirty="0">
              <a:latin typeface="Mapo당인리발전소" panose="02000500000000000000" pitchFamily="2" charset="-127"/>
              <a:ea typeface="Mapo당인리발전소" panose="02000500000000000000" pitchFamily="2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E8E637B-9A56-4217-83C3-909264302011}"/>
              </a:ext>
            </a:extLst>
          </p:cNvPr>
          <p:cNvSpPr txBox="1">
            <a:spLocks/>
          </p:cNvSpPr>
          <p:nvPr/>
        </p:nvSpPr>
        <p:spPr>
          <a:xfrm>
            <a:off x="1524000" y="3477977"/>
            <a:ext cx="9144000" cy="613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대형폐기물 재사용성 판단 자동화 시스템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Automatic Identification of Reusable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large-waste System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290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6A6B1-C58E-4045-91DE-FA47E06A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 및 필요성 </a:t>
            </a:r>
            <a:r>
              <a:rPr lang="en-US" altLang="ko-KR" sz="2000" dirty="0">
                <a:latin typeface="+mj-ea"/>
              </a:rPr>
              <a:t>- </a:t>
            </a:r>
            <a:r>
              <a:rPr lang="ko-KR" altLang="en-US" sz="2000" dirty="0">
                <a:latin typeface="+mj-ea"/>
              </a:rPr>
              <a:t>인터뷰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66B3199-2233-4837-8339-5EA007C4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5C71C9FA-CCDB-4B35-A040-B71C75F3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>
                <a:latin typeface="+mn-ea"/>
              </a:rPr>
              <a:t>10</a:t>
            </a:fld>
            <a:endParaRPr lang="ko-KR" altLang="en-US"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0A0D1A1-AADC-41CC-959D-1F0DE095CEC3}"/>
              </a:ext>
            </a:extLst>
          </p:cNvPr>
          <p:cNvSpPr/>
          <p:nvPr/>
        </p:nvSpPr>
        <p:spPr>
          <a:xfrm>
            <a:off x="1471462" y="2708788"/>
            <a:ext cx="1003203" cy="1003203"/>
          </a:xfrm>
          <a:prstGeom prst="ellipse">
            <a:avLst/>
          </a:prstGeom>
          <a:noFill/>
          <a:ln w="76200">
            <a:solidFill>
              <a:srgbClr val="32B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순서도: 지연 6">
            <a:extLst>
              <a:ext uri="{FF2B5EF4-FFF2-40B4-BE49-F238E27FC236}">
                <a16:creationId xmlns:a16="http://schemas.microsoft.com/office/drawing/2014/main" id="{664AF6B4-919C-4D1A-8F89-F86995F0D917}"/>
              </a:ext>
            </a:extLst>
          </p:cNvPr>
          <p:cNvSpPr/>
          <p:nvPr/>
        </p:nvSpPr>
        <p:spPr>
          <a:xfrm rot="16200000">
            <a:off x="1471462" y="3436596"/>
            <a:ext cx="1003202" cy="1854200"/>
          </a:xfrm>
          <a:prstGeom prst="flowChartDelay">
            <a:avLst/>
          </a:prstGeom>
          <a:noFill/>
          <a:ln w="76200">
            <a:solidFill>
              <a:srgbClr val="32B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DC81F7-4DCB-4F24-BE88-820F6FED6CCC}"/>
              </a:ext>
            </a:extLst>
          </p:cNvPr>
          <p:cNvSpPr txBox="1"/>
          <p:nvPr/>
        </p:nvSpPr>
        <p:spPr>
          <a:xfrm>
            <a:off x="4257040" y="1856428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Q.</a:t>
            </a:r>
            <a:r>
              <a:rPr lang="ko-KR" altLang="en-US" dirty="0">
                <a:latin typeface="+mn-ea"/>
              </a:rPr>
              <a:t> 평소 대형폐기물 버린 적 있나요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2B20B925-4870-43BB-AE40-5FA226272584}"/>
              </a:ext>
            </a:extLst>
          </p:cNvPr>
          <p:cNvSpPr/>
          <p:nvPr/>
        </p:nvSpPr>
        <p:spPr>
          <a:xfrm rot="16200000">
            <a:off x="6944615" y="-1774807"/>
            <a:ext cx="1264921" cy="8106780"/>
          </a:xfrm>
          <a:custGeom>
            <a:avLst/>
            <a:gdLst>
              <a:gd name="connsiteX0" fmla="*/ 1264921 w 1264921"/>
              <a:gd name="connsiteY0" fmla="*/ 700338 h 8106780"/>
              <a:gd name="connsiteX1" fmla="*/ 1264921 w 1264921"/>
              <a:gd name="connsiteY1" fmla="*/ 7895956 h 8106780"/>
              <a:gd name="connsiteX2" fmla="*/ 1054097 w 1264921"/>
              <a:gd name="connsiteY2" fmla="*/ 8106780 h 8106780"/>
              <a:gd name="connsiteX3" fmla="*/ 210824 w 1264921"/>
              <a:gd name="connsiteY3" fmla="*/ 8106780 h 8106780"/>
              <a:gd name="connsiteX4" fmla="*/ 0 w 1264921"/>
              <a:gd name="connsiteY4" fmla="*/ 7895956 h 8106780"/>
              <a:gd name="connsiteX5" fmla="*/ 0 w 1264921"/>
              <a:gd name="connsiteY5" fmla="*/ 700338 h 8106780"/>
              <a:gd name="connsiteX6" fmla="*/ 210824 w 1264921"/>
              <a:gd name="connsiteY6" fmla="*/ 489514 h 8106780"/>
              <a:gd name="connsiteX7" fmla="*/ 217925 w 1264921"/>
              <a:gd name="connsiteY7" fmla="*/ 489514 h 8106780"/>
              <a:gd name="connsiteX8" fmla="*/ 217925 w 1264921"/>
              <a:gd name="connsiteY8" fmla="*/ 0 h 8106780"/>
              <a:gd name="connsiteX9" fmla="*/ 579637 w 1264921"/>
              <a:gd name="connsiteY9" fmla="*/ 489514 h 8106780"/>
              <a:gd name="connsiteX10" fmla="*/ 1054097 w 1264921"/>
              <a:gd name="connsiteY10" fmla="*/ 489514 h 8106780"/>
              <a:gd name="connsiteX11" fmla="*/ 1264921 w 1264921"/>
              <a:gd name="connsiteY11" fmla="*/ 700338 h 810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4921" h="8106780">
                <a:moveTo>
                  <a:pt x="1264921" y="700338"/>
                </a:moveTo>
                <a:lnTo>
                  <a:pt x="1264921" y="7895956"/>
                </a:lnTo>
                <a:cubicBezTo>
                  <a:pt x="1264921" y="8012391"/>
                  <a:pt x="1170532" y="8106780"/>
                  <a:pt x="1054097" y="8106780"/>
                </a:cubicBezTo>
                <a:lnTo>
                  <a:pt x="210824" y="8106780"/>
                </a:lnTo>
                <a:cubicBezTo>
                  <a:pt x="94389" y="8106780"/>
                  <a:pt x="0" y="8012391"/>
                  <a:pt x="0" y="7895956"/>
                </a:cubicBezTo>
                <a:lnTo>
                  <a:pt x="0" y="700338"/>
                </a:lnTo>
                <a:cubicBezTo>
                  <a:pt x="0" y="583903"/>
                  <a:pt x="94389" y="489514"/>
                  <a:pt x="210824" y="489514"/>
                </a:cubicBezTo>
                <a:lnTo>
                  <a:pt x="217925" y="489514"/>
                </a:lnTo>
                <a:lnTo>
                  <a:pt x="217925" y="0"/>
                </a:lnTo>
                <a:lnTo>
                  <a:pt x="579637" y="489514"/>
                </a:lnTo>
                <a:lnTo>
                  <a:pt x="1054097" y="489514"/>
                </a:lnTo>
                <a:cubicBezTo>
                  <a:pt x="1170532" y="489514"/>
                  <a:pt x="1264921" y="583903"/>
                  <a:pt x="1264921" y="700338"/>
                </a:cubicBezTo>
                <a:close/>
              </a:path>
            </a:pathLst>
          </a:custGeom>
          <a:noFill/>
          <a:ln w="76200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D56A5745-92A8-4FE1-B5B0-9B2691066C35}"/>
              </a:ext>
            </a:extLst>
          </p:cNvPr>
          <p:cNvSpPr/>
          <p:nvPr/>
        </p:nvSpPr>
        <p:spPr>
          <a:xfrm flipV="1">
            <a:off x="3523687" y="4612647"/>
            <a:ext cx="8106779" cy="1823078"/>
          </a:xfrm>
          <a:custGeom>
            <a:avLst/>
            <a:gdLst>
              <a:gd name="connsiteX0" fmla="*/ 762389 w 8106779"/>
              <a:gd name="connsiteY0" fmla="*/ 1637225 h 1637225"/>
              <a:gd name="connsiteX1" fmla="*/ 7833903 w 8106779"/>
              <a:gd name="connsiteY1" fmla="*/ 1637225 h 1637225"/>
              <a:gd name="connsiteX2" fmla="*/ 8106779 w 8106779"/>
              <a:gd name="connsiteY2" fmla="*/ 1364349 h 1637225"/>
              <a:gd name="connsiteX3" fmla="*/ 8106779 w 8106779"/>
              <a:gd name="connsiteY3" fmla="*/ 272876 h 1637225"/>
              <a:gd name="connsiteX4" fmla="*/ 7833903 w 8106779"/>
              <a:gd name="connsiteY4" fmla="*/ 0 h 1637225"/>
              <a:gd name="connsiteX5" fmla="*/ 762389 w 8106779"/>
              <a:gd name="connsiteY5" fmla="*/ 0 h 1637225"/>
              <a:gd name="connsiteX6" fmla="*/ 489513 w 8106779"/>
              <a:gd name="connsiteY6" fmla="*/ 272876 h 1637225"/>
              <a:gd name="connsiteX7" fmla="*/ 489513 w 8106779"/>
              <a:gd name="connsiteY7" fmla="*/ 886984 h 1637225"/>
              <a:gd name="connsiteX8" fmla="*/ 0 w 8106779"/>
              <a:gd name="connsiteY8" fmla="*/ 1355159 h 1637225"/>
              <a:gd name="connsiteX9" fmla="*/ 489513 w 8106779"/>
              <a:gd name="connsiteY9" fmla="*/ 1355159 h 1637225"/>
              <a:gd name="connsiteX10" fmla="*/ 489513 w 8106779"/>
              <a:gd name="connsiteY10" fmla="*/ 1364349 h 1637225"/>
              <a:gd name="connsiteX11" fmla="*/ 762389 w 8106779"/>
              <a:gd name="connsiteY11" fmla="*/ 1637225 h 163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6779" h="1637225">
                <a:moveTo>
                  <a:pt x="762389" y="1637225"/>
                </a:moveTo>
                <a:lnTo>
                  <a:pt x="7833903" y="1637225"/>
                </a:lnTo>
                <a:cubicBezTo>
                  <a:pt x="7984608" y="1637225"/>
                  <a:pt x="8106779" y="1515054"/>
                  <a:pt x="8106779" y="1364349"/>
                </a:cubicBezTo>
                <a:lnTo>
                  <a:pt x="8106779" y="272876"/>
                </a:lnTo>
                <a:cubicBezTo>
                  <a:pt x="8106779" y="122171"/>
                  <a:pt x="7984608" y="0"/>
                  <a:pt x="7833903" y="0"/>
                </a:cubicBezTo>
                <a:lnTo>
                  <a:pt x="762389" y="0"/>
                </a:lnTo>
                <a:cubicBezTo>
                  <a:pt x="611684" y="0"/>
                  <a:pt x="489513" y="122171"/>
                  <a:pt x="489513" y="272876"/>
                </a:cubicBezTo>
                <a:lnTo>
                  <a:pt x="489513" y="886984"/>
                </a:lnTo>
                <a:lnTo>
                  <a:pt x="0" y="1355159"/>
                </a:lnTo>
                <a:lnTo>
                  <a:pt x="489513" y="1355159"/>
                </a:lnTo>
                <a:lnTo>
                  <a:pt x="489513" y="1364349"/>
                </a:lnTo>
                <a:cubicBezTo>
                  <a:pt x="489513" y="1515054"/>
                  <a:pt x="611684" y="1637225"/>
                  <a:pt x="762389" y="1637225"/>
                </a:cubicBezTo>
                <a:close/>
              </a:path>
            </a:pathLst>
          </a:custGeom>
          <a:noFill/>
          <a:ln w="76200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3704A-16CD-4822-8A7F-9ED76488585D}"/>
              </a:ext>
            </a:extLst>
          </p:cNvPr>
          <p:cNvSpPr txBox="1"/>
          <p:nvPr/>
        </p:nvSpPr>
        <p:spPr>
          <a:xfrm>
            <a:off x="4257040" y="3322524"/>
            <a:ext cx="688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Q.</a:t>
            </a:r>
            <a:r>
              <a:rPr lang="ko-KR" altLang="en-US" dirty="0">
                <a:latin typeface="+mn-ea"/>
              </a:rPr>
              <a:t> 책상 등과 같은 대형 폐기물을 중고 판매해 본적이 있나요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959373-A39A-4650-BBE2-34780AFACE61}"/>
              </a:ext>
            </a:extLst>
          </p:cNvPr>
          <p:cNvSpPr txBox="1"/>
          <p:nvPr/>
        </p:nvSpPr>
        <p:spPr>
          <a:xfrm>
            <a:off x="4257039" y="3797503"/>
            <a:ext cx="337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A1, A2 </a:t>
            </a:r>
            <a:r>
              <a:rPr lang="en-US" altLang="ko-KR" dirty="0">
                <a:latin typeface="+mn-ea"/>
              </a:rPr>
              <a:t>-&gt;</a:t>
            </a:r>
            <a:r>
              <a:rPr lang="ko-KR" altLang="en-US" dirty="0">
                <a:latin typeface="+mn-ea"/>
              </a:rPr>
              <a:t> 아니요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귀찮아서요</a:t>
            </a:r>
            <a:endParaRPr lang="ko-KR" altLang="en-US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B50FB-B174-474D-B6B2-FB38E3138D64}"/>
              </a:ext>
            </a:extLst>
          </p:cNvPr>
          <p:cNvSpPr txBox="1"/>
          <p:nvPr/>
        </p:nvSpPr>
        <p:spPr>
          <a:xfrm>
            <a:off x="7988058" y="3797503"/>
            <a:ext cx="329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A3</a:t>
            </a:r>
            <a:r>
              <a:rPr lang="en-US" altLang="ko-KR" dirty="0">
                <a:latin typeface="+mn-ea"/>
              </a:rPr>
              <a:t> -&gt;</a:t>
            </a:r>
            <a:r>
              <a:rPr lang="ko-KR" altLang="en-US" dirty="0">
                <a:latin typeface="+mn-ea"/>
              </a:rPr>
              <a:t> 네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버리는 게 </a:t>
            </a:r>
            <a:r>
              <a:rPr lang="ko-KR" altLang="en-US" dirty="0" err="1">
                <a:latin typeface="+mn-ea"/>
              </a:rPr>
              <a:t>비싸서요</a:t>
            </a:r>
            <a:endParaRPr lang="ko-KR" altLang="en-US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2129C6-E7A4-411F-98B0-053EBA7F266B}"/>
              </a:ext>
            </a:extLst>
          </p:cNvPr>
          <p:cNvSpPr txBox="1"/>
          <p:nvPr/>
        </p:nvSpPr>
        <p:spPr>
          <a:xfrm>
            <a:off x="4257040" y="4827749"/>
            <a:ext cx="688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Q. </a:t>
            </a:r>
            <a:r>
              <a:rPr lang="ko-KR" altLang="en-US" dirty="0">
                <a:latin typeface="+mn-ea"/>
              </a:rPr>
              <a:t>재활용이 가능할 것 같은 물품을 그냥 버리신 적 있다면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이유는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9C743-B417-4B19-ACE0-8F051E2181D7}"/>
              </a:ext>
            </a:extLst>
          </p:cNvPr>
          <p:cNvSpPr txBox="1"/>
          <p:nvPr/>
        </p:nvSpPr>
        <p:spPr>
          <a:xfrm>
            <a:off x="4257039" y="5183280"/>
            <a:ext cx="275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A1 -&gt;</a:t>
            </a:r>
            <a:r>
              <a:rPr lang="ko-KR" altLang="en-US" dirty="0">
                <a:latin typeface="+mn-ea"/>
              </a:rPr>
              <a:t> 안 </a:t>
            </a:r>
            <a:r>
              <a:rPr lang="ko-KR" altLang="en-US" dirty="0" err="1">
                <a:latin typeface="+mn-ea"/>
              </a:rPr>
              <a:t>팔릴거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같아서요</a:t>
            </a:r>
            <a:endParaRPr lang="ko-KR" altLang="en-US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70285E-BF76-4655-B721-55AEBC841A9D}"/>
              </a:ext>
            </a:extLst>
          </p:cNvPr>
          <p:cNvSpPr txBox="1"/>
          <p:nvPr/>
        </p:nvSpPr>
        <p:spPr>
          <a:xfrm>
            <a:off x="4257038" y="5541468"/>
            <a:ext cx="46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A2 -&gt;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사용감이 </a:t>
            </a:r>
            <a:r>
              <a:rPr lang="ko-KR" altLang="en-US" dirty="0" err="1">
                <a:latin typeface="+mn-ea"/>
              </a:rPr>
              <a:t>다른사람한테</a:t>
            </a:r>
            <a:r>
              <a:rPr lang="ko-KR" altLang="en-US" dirty="0">
                <a:latin typeface="+mn-ea"/>
              </a:rPr>
              <a:t> 문제가 </a:t>
            </a:r>
            <a:r>
              <a:rPr lang="ko-KR" altLang="en-US" dirty="0" err="1">
                <a:latin typeface="+mn-ea"/>
              </a:rPr>
              <a:t>될까봐</a:t>
            </a:r>
            <a:endParaRPr lang="ko-KR" altLang="en-US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C5428-654C-4EC1-BE6D-568464573E77}"/>
              </a:ext>
            </a:extLst>
          </p:cNvPr>
          <p:cNvSpPr txBox="1"/>
          <p:nvPr/>
        </p:nvSpPr>
        <p:spPr>
          <a:xfrm>
            <a:off x="4257040" y="5899656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A3 -&gt;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귀찮아서요</a:t>
            </a:r>
            <a:endParaRPr lang="ko-KR" altLang="en-US" dirty="0">
              <a:latin typeface="+mn-ea"/>
            </a:endParaRP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B2F412E-8F26-4A82-B04A-A63539BDF388}"/>
              </a:ext>
            </a:extLst>
          </p:cNvPr>
          <p:cNvSpPr/>
          <p:nvPr/>
        </p:nvSpPr>
        <p:spPr>
          <a:xfrm rot="16200000">
            <a:off x="6947614" y="-296581"/>
            <a:ext cx="1264921" cy="8100783"/>
          </a:xfrm>
          <a:custGeom>
            <a:avLst/>
            <a:gdLst>
              <a:gd name="connsiteX0" fmla="*/ 1264921 w 1264921"/>
              <a:gd name="connsiteY0" fmla="*/ 694341 h 8100783"/>
              <a:gd name="connsiteX1" fmla="*/ 1264921 w 1264921"/>
              <a:gd name="connsiteY1" fmla="*/ 7889959 h 8100783"/>
              <a:gd name="connsiteX2" fmla="*/ 1054097 w 1264921"/>
              <a:gd name="connsiteY2" fmla="*/ 8100783 h 8100783"/>
              <a:gd name="connsiteX3" fmla="*/ 210824 w 1264921"/>
              <a:gd name="connsiteY3" fmla="*/ 8100783 h 8100783"/>
              <a:gd name="connsiteX4" fmla="*/ 0 w 1264921"/>
              <a:gd name="connsiteY4" fmla="*/ 7889959 h 8100783"/>
              <a:gd name="connsiteX5" fmla="*/ 0 w 1264921"/>
              <a:gd name="connsiteY5" fmla="*/ 694341 h 8100783"/>
              <a:gd name="connsiteX6" fmla="*/ 210824 w 1264921"/>
              <a:gd name="connsiteY6" fmla="*/ 483517 h 8100783"/>
              <a:gd name="connsiteX7" fmla="*/ 389567 w 1264921"/>
              <a:gd name="connsiteY7" fmla="*/ 483517 h 8100783"/>
              <a:gd name="connsiteX8" fmla="*/ 634324 w 1264921"/>
              <a:gd name="connsiteY8" fmla="*/ 0 h 8100783"/>
              <a:gd name="connsiteX9" fmla="*/ 879080 w 1264921"/>
              <a:gd name="connsiteY9" fmla="*/ 483517 h 8100783"/>
              <a:gd name="connsiteX10" fmla="*/ 1054097 w 1264921"/>
              <a:gd name="connsiteY10" fmla="*/ 483517 h 8100783"/>
              <a:gd name="connsiteX11" fmla="*/ 1264921 w 1264921"/>
              <a:gd name="connsiteY11" fmla="*/ 694341 h 810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4921" h="8100783">
                <a:moveTo>
                  <a:pt x="1264921" y="694341"/>
                </a:moveTo>
                <a:lnTo>
                  <a:pt x="1264921" y="7889959"/>
                </a:lnTo>
                <a:cubicBezTo>
                  <a:pt x="1264921" y="8006394"/>
                  <a:pt x="1170532" y="8100783"/>
                  <a:pt x="1054097" y="8100783"/>
                </a:cubicBezTo>
                <a:lnTo>
                  <a:pt x="210824" y="8100783"/>
                </a:lnTo>
                <a:cubicBezTo>
                  <a:pt x="94389" y="8100783"/>
                  <a:pt x="0" y="8006394"/>
                  <a:pt x="0" y="7889959"/>
                </a:cubicBezTo>
                <a:lnTo>
                  <a:pt x="0" y="694341"/>
                </a:lnTo>
                <a:cubicBezTo>
                  <a:pt x="0" y="577906"/>
                  <a:pt x="94389" y="483517"/>
                  <a:pt x="210824" y="483517"/>
                </a:cubicBezTo>
                <a:lnTo>
                  <a:pt x="389567" y="483517"/>
                </a:lnTo>
                <a:lnTo>
                  <a:pt x="634324" y="0"/>
                </a:lnTo>
                <a:lnTo>
                  <a:pt x="879080" y="483517"/>
                </a:lnTo>
                <a:lnTo>
                  <a:pt x="1054097" y="483517"/>
                </a:lnTo>
                <a:cubicBezTo>
                  <a:pt x="1170532" y="483517"/>
                  <a:pt x="1264921" y="577906"/>
                  <a:pt x="1264921" y="694341"/>
                </a:cubicBezTo>
                <a:close/>
              </a:path>
            </a:pathLst>
          </a:custGeom>
          <a:noFill/>
          <a:ln w="76200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1BF0C-6415-4341-888B-78EA070A18B8}"/>
              </a:ext>
            </a:extLst>
          </p:cNvPr>
          <p:cNvSpPr txBox="1"/>
          <p:nvPr/>
        </p:nvSpPr>
        <p:spPr>
          <a:xfrm>
            <a:off x="1178144" y="5175315"/>
            <a:ext cx="158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총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명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(A1, A2, A3)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D54909-387D-4447-BBC2-2C35EC0F7C1D}"/>
              </a:ext>
            </a:extLst>
          </p:cNvPr>
          <p:cNvSpPr txBox="1"/>
          <p:nvPr/>
        </p:nvSpPr>
        <p:spPr>
          <a:xfrm>
            <a:off x="4257040" y="2326684"/>
            <a:ext cx="28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A1,   A2,   A3 </a:t>
            </a:r>
            <a:r>
              <a:rPr lang="en-US" altLang="ko-KR" dirty="0">
                <a:latin typeface="+mn-ea"/>
              </a:rPr>
              <a:t>-&gt; </a:t>
            </a:r>
            <a:r>
              <a:rPr lang="ko-KR" altLang="en-US" dirty="0">
                <a:latin typeface="+mn-ea"/>
              </a:rPr>
              <a:t>네</a:t>
            </a:r>
          </a:p>
        </p:txBody>
      </p:sp>
    </p:spTree>
    <p:extLst>
      <p:ext uri="{BB962C8B-B14F-4D97-AF65-F5344CB8AC3E}">
        <p14:creationId xmlns:p14="http://schemas.microsoft.com/office/powerpoint/2010/main" val="1726588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742B6-00E7-423B-A617-736A3BE6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16AAB613-8A55-4DD9-A5A4-9D168D7A38D6}"/>
              </a:ext>
            </a:extLst>
          </p:cNvPr>
          <p:cNvSpPr/>
          <p:nvPr/>
        </p:nvSpPr>
        <p:spPr>
          <a:xfrm rot="16200000">
            <a:off x="3001386" y="318966"/>
            <a:ext cx="2420438" cy="7612504"/>
          </a:xfrm>
          <a:prstGeom prst="downArrow">
            <a:avLst>
              <a:gd name="adj1" fmla="val 55471"/>
              <a:gd name="adj2" fmla="val 61398"/>
            </a:avLst>
          </a:prstGeom>
          <a:gradFill flip="none" rotWithShape="1">
            <a:gsLst>
              <a:gs pos="0">
                <a:srgbClr val="82D0A2"/>
              </a:gs>
              <a:gs pos="100000">
                <a:srgbClr val="32B48C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07287D5-4D79-4995-AAAF-9C918682E231}"/>
              </a:ext>
            </a:extLst>
          </p:cNvPr>
          <p:cNvSpPr/>
          <p:nvPr/>
        </p:nvSpPr>
        <p:spPr>
          <a:xfrm>
            <a:off x="890286" y="2422689"/>
            <a:ext cx="2243333" cy="3394863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19050">
            <a:solidFill>
              <a:srgbClr val="32B4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209451C-B602-4FF0-8DF7-5F3F448D002D}"/>
              </a:ext>
            </a:extLst>
          </p:cNvPr>
          <p:cNvSpPr/>
          <p:nvPr/>
        </p:nvSpPr>
        <p:spPr>
          <a:xfrm>
            <a:off x="3805923" y="2422689"/>
            <a:ext cx="2243333" cy="3394863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19050">
            <a:solidFill>
              <a:srgbClr val="32B4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C9F77AC-7F7B-448C-B892-701AFE38AA2F}"/>
              </a:ext>
            </a:extLst>
          </p:cNvPr>
          <p:cNvSpPr/>
          <p:nvPr/>
        </p:nvSpPr>
        <p:spPr>
          <a:xfrm>
            <a:off x="1350078" y="2114898"/>
            <a:ext cx="1323748" cy="749861"/>
          </a:xfrm>
          <a:prstGeom prst="roundRect">
            <a:avLst>
              <a:gd name="adj" fmla="val 10000"/>
            </a:avLst>
          </a:prstGeom>
          <a:solidFill>
            <a:srgbClr val="32B58C"/>
          </a:solidFill>
          <a:ln w="19050">
            <a:solidFill>
              <a:srgbClr val="32B4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자동 분류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8152BC6-D3A2-402F-AC78-0311324557AC}"/>
              </a:ext>
            </a:extLst>
          </p:cNvPr>
          <p:cNvSpPr/>
          <p:nvPr/>
        </p:nvSpPr>
        <p:spPr>
          <a:xfrm>
            <a:off x="4265716" y="2114898"/>
            <a:ext cx="1323748" cy="749861"/>
          </a:xfrm>
          <a:prstGeom prst="roundRect">
            <a:avLst>
              <a:gd name="adj" fmla="val 10000"/>
            </a:avLst>
          </a:prstGeom>
          <a:solidFill>
            <a:srgbClr val="32B58C"/>
          </a:solidFill>
          <a:ln w="19050">
            <a:solidFill>
              <a:srgbClr val="32B4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재사용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660641-AE7F-4E5C-90C5-47A932D48C20}"/>
              </a:ext>
            </a:extLst>
          </p:cNvPr>
          <p:cNvSpPr txBox="1"/>
          <p:nvPr/>
        </p:nvSpPr>
        <p:spPr>
          <a:xfrm>
            <a:off x="8272022" y="5135383"/>
            <a:ext cx="32084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190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대형 폐기물 감축</a:t>
            </a:r>
          </a:p>
        </p:txBody>
      </p:sp>
      <p:pic>
        <p:nvPicPr>
          <p:cNvPr id="57" name="그래픽 56" descr="막대 그래프 하향 추세 윤곽선">
            <a:extLst>
              <a:ext uri="{FF2B5EF4-FFF2-40B4-BE49-F238E27FC236}">
                <a16:creationId xmlns:a16="http://schemas.microsoft.com/office/drawing/2014/main" id="{2D05D513-8A3C-45DC-ABA3-91BDC047E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0401" y="2422689"/>
            <a:ext cx="2529282" cy="2529282"/>
          </a:xfrm>
          <a:prstGeom prst="rect">
            <a:avLst/>
          </a:prstGeom>
        </p:spPr>
      </p:pic>
      <p:pic>
        <p:nvPicPr>
          <p:cNvPr id="62" name="그래픽 61" descr="쓰레기 단색으로 채워진">
            <a:extLst>
              <a:ext uri="{FF2B5EF4-FFF2-40B4-BE49-F238E27FC236}">
                <a16:creationId xmlns:a16="http://schemas.microsoft.com/office/drawing/2014/main" id="{F00129A8-F9C8-4EB7-B9CB-9DB28389C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2118" y="3453092"/>
            <a:ext cx="1604222" cy="16042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559F9D-51C2-4E6D-91F3-5033E0055FA6}"/>
              </a:ext>
            </a:extLst>
          </p:cNvPr>
          <p:cNvSpPr txBox="1"/>
          <p:nvPr/>
        </p:nvSpPr>
        <p:spPr>
          <a:xfrm>
            <a:off x="3805923" y="3110845"/>
            <a:ext cx="2243333" cy="2122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기존에 버려질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가능성이 높았던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폐기물을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재사용하도록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추천</a:t>
            </a:r>
            <a:r>
              <a:rPr lang="ko-KR" altLang="en-US" dirty="0"/>
              <a:t>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69CA4-B4D9-4B7D-8B88-9C0C443CC4F8}"/>
              </a:ext>
            </a:extLst>
          </p:cNvPr>
          <p:cNvSpPr txBox="1"/>
          <p:nvPr/>
        </p:nvSpPr>
        <p:spPr>
          <a:xfrm>
            <a:off x="880003" y="3110845"/>
            <a:ext cx="2243333" cy="2122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이미지를 입력 받아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딥러닝 기술을 통해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폐기할 대상인지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아닌지를 자동으로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분류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377BB5-D65A-413F-B41B-86D40B85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A13FB3-1D5F-43F1-8880-29455632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2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742B6-00E7-423B-A617-736A3BE6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D7630E6-0F3D-4D84-9944-42524AC8448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392021" y="2372299"/>
            <a:ext cx="641350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B18BB24-6614-4983-A734-C13FA8826D2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033371" y="2372299"/>
            <a:ext cx="641350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AC54D7-FE8C-451D-A9C6-31F17E4342A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74721" y="2372299"/>
            <a:ext cx="639763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2B7817-0A46-4067-82A8-0BD2F136805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314484" y="2372299"/>
            <a:ext cx="641350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1EE4514-A7B9-4851-909C-5FE2A633D05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955834" y="2372299"/>
            <a:ext cx="642937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97DE6E2E-3D63-4DD0-97A5-15581A31B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375" y="2372299"/>
            <a:ext cx="639762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8509C1F8-50CC-4C7F-93E3-C58BA32645B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241137" y="2372299"/>
            <a:ext cx="641350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43447E32-13AA-48ED-8FD0-B508615CA9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882487" y="2372299"/>
            <a:ext cx="642938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461090A-C88A-4E6A-BFE6-84306C0B7C9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525425" y="2372299"/>
            <a:ext cx="639762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12E71E54-4AD9-446D-AEF3-5CFA66905D2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165187" y="2372299"/>
            <a:ext cx="641350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ABF2E2A2-D15B-4E2D-A6E8-49E478B67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9796" y="2064324"/>
            <a:ext cx="7713345" cy="0"/>
          </a:xfrm>
          <a:prstGeom prst="line">
            <a:avLst/>
          </a:prstGeom>
          <a:noFill/>
          <a:ln w="19050">
            <a:solidFill>
              <a:srgbClr val="2FA78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3936361B-CBC8-4B18-86C0-58AC47A2D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021" y="1791274"/>
            <a:ext cx="63531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/>
            <a:r>
              <a:rPr lang="en-US" altLang="zh-CN" sz="1600" b="1" dirty="0">
                <a:latin typeface="+mj-ea"/>
                <a:ea typeface="+mj-ea"/>
              </a:rPr>
              <a:t>Ai </a:t>
            </a:r>
            <a:r>
              <a:rPr lang="ko-KR" altLang="en-US" sz="1600" b="1" dirty="0">
                <a:latin typeface="+mj-ea"/>
                <a:ea typeface="+mj-ea"/>
              </a:rPr>
              <a:t>미니프로젝트 세부 일정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F412B521-CEA5-4FDD-BD19-7D0164F211D2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3695" y="4584500"/>
            <a:ext cx="1303021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4CC4FC1B-EDB2-41C8-8505-1BE4C479E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7134" y="2370711"/>
            <a:ext cx="2297112" cy="0"/>
          </a:xfrm>
          <a:prstGeom prst="line">
            <a:avLst/>
          </a:prstGeom>
          <a:noFill/>
          <a:ln w="12700">
            <a:solidFill>
              <a:srgbClr val="32B48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9E836E2E-B3D5-41F3-A074-A8D890BFA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7134" y="6031486"/>
            <a:ext cx="2297112" cy="1588"/>
          </a:xfrm>
          <a:prstGeom prst="line">
            <a:avLst/>
          </a:prstGeom>
          <a:noFill/>
          <a:ln w="12700">
            <a:solidFill>
              <a:srgbClr val="32B48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Rectangle 35">
            <a:extLst>
              <a:ext uri="{FF2B5EF4-FFF2-40B4-BE49-F238E27FC236}">
                <a16:creationId xmlns:a16="http://schemas.microsoft.com/office/drawing/2014/main" id="{17B1C82F-2E68-4673-BB55-7A0A43282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2099249"/>
            <a:ext cx="21558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ko-KR" altLang="en-US" b="1" dirty="0">
                <a:latin typeface="+mj-ea"/>
                <a:ea typeface="+mj-ea"/>
              </a:rPr>
              <a:t>상세 내역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EBA155D2-70C6-4301-998E-D3D9D0AB3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2545722"/>
            <a:ext cx="2279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수집</a:t>
            </a:r>
            <a:endParaRPr lang="en-US" altLang="zh-CN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4" name="Rectangle 15">
            <a:extLst>
              <a:ext uri="{FF2B5EF4-FFF2-40B4-BE49-F238E27FC236}">
                <a16:creationId xmlns:a16="http://schemas.microsoft.com/office/drawing/2014/main" id="{550870A2-479A-4A7D-B6F5-5439A1116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246" y="2116573"/>
            <a:ext cx="57626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6/15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4785B990-65C8-4E76-9098-0A6BC8454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596" y="2117446"/>
            <a:ext cx="5730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6/16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:a16="http://schemas.microsoft.com/office/drawing/2014/main" id="{706606DD-7852-4060-B6FF-01C633689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6946" y="2117446"/>
            <a:ext cx="5730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6/17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Rectangle 18">
            <a:extLst>
              <a:ext uri="{FF2B5EF4-FFF2-40B4-BE49-F238E27FC236}">
                <a16:creationId xmlns:a16="http://schemas.microsoft.com/office/drawing/2014/main" id="{D523D013-C50C-4E72-A72F-F5E3655C4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709" y="2117446"/>
            <a:ext cx="5730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6/18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Rectangle 19">
            <a:extLst>
              <a:ext uri="{FF2B5EF4-FFF2-40B4-BE49-F238E27FC236}">
                <a16:creationId xmlns:a16="http://schemas.microsoft.com/office/drawing/2014/main" id="{A298BC24-C1C6-47B7-8C2B-A5FF376C0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059" y="2117446"/>
            <a:ext cx="571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6/21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Rectangle 20">
            <a:extLst>
              <a:ext uri="{FF2B5EF4-FFF2-40B4-BE49-F238E27FC236}">
                <a16:creationId xmlns:a16="http://schemas.microsoft.com/office/drawing/2014/main" id="{DFFA6881-053E-4BA1-A65E-A6B162955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884" y="2117446"/>
            <a:ext cx="571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6/22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Rectangle 21">
            <a:extLst>
              <a:ext uri="{FF2B5EF4-FFF2-40B4-BE49-F238E27FC236}">
                <a16:creationId xmlns:a16="http://schemas.microsoft.com/office/drawing/2014/main" id="{5A6C3313-FA51-40F9-B697-38C5CBE00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9646" y="2117446"/>
            <a:ext cx="5746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6/23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Rectangle 22">
            <a:extLst>
              <a:ext uri="{FF2B5EF4-FFF2-40B4-BE49-F238E27FC236}">
                <a16:creationId xmlns:a16="http://schemas.microsoft.com/office/drawing/2014/main" id="{F6D9F5E0-8967-4EB8-BF04-E042B8CC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0996" y="2117446"/>
            <a:ext cx="5762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6/24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Rectangle 23">
            <a:extLst>
              <a:ext uri="{FF2B5EF4-FFF2-40B4-BE49-F238E27FC236}">
                <a16:creationId xmlns:a16="http://schemas.microsoft.com/office/drawing/2014/main" id="{5F7EF883-C3D2-4339-99C8-5B1E23910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934" y="2117446"/>
            <a:ext cx="5683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6/25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Rectangle 24">
            <a:extLst>
              <a:ext uri="{FF2B5EF4-FFF2-40B4-BE49-F238E27FC236}">
                <a16:creationId xmlns:a16="http://schemas.microsoft.com/office/drawing/2014/main" id="{356C2611-B9C3-4376-83AD-4AA4A7E34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3696" y="2117446"/>
            <a:ext cx="571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6/28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Rectangle 12">
            <a:extLst>
              <a:ext uri="{FF2B5EF4-FFF2-40B4-BE49-F238E27FC236}">
                <a16:creationId xmlns:a16="http://schemas.microsoft.com/office/drawing/2014/main" id="{2C509BF9-F58E-49B8-AFAF-DC0F02B80D2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806537" y="2372299"/>
            <a:ext cx="641350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5" name="Rectangle 24">
            <a:extLst>
              <a:ext uri="{FF2B5EF4-FFF2-40B4-BE49-F238E27FC236}">
                <a16:creationId xmlns:a16="http://schemas.microsoft.com/office/drawing/2014/main" id="{100DC012-4281-437E-8511-1C00E2661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5366" y="2117446"/>
            <a:ext cx="571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6/29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Rectangle 12">
            <a:extLst>
              <a:ext uri="{FF2B5EF4-FFF2-40B4-BE49-F238E27FC236}">
                <a16:creationId xmlns:a16="http://schemas.microsoft.com/office/drawing/2014/main" id="{F8FD1241-F030-4933-8606-709083F331C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447887" y="2372299"/>
            <a:ext cx="641350" cy="3657600"/>
          </a:xfrm>
          <a:prstGeom prst="rect">
            <a:avLst/>
          </a:prstGeom>
          <a:noFill/>
          <a:ln w="12700">
            <a:solidFill>
              <a:srgbClr val="32B48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" name="Rectangle 24">
            <a:extLst>
              <a:ext uri="{FF2B5EF4-FFF2-40B4-BE49-F238E27FC236}">
                <a16:creationId xmlns:a16="http://schemas.microsoft.com/office/drawing/2014/main" id="{62A797A6-F985-4E26-A596-74D0F1DC4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6716" y="2117446"/>
            <a:ext cx="571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52400" indent="-150813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171450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00063" indent="-15557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685800" indent="-161925" defTabSz="8953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1430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002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0574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14600" indent="-161925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/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6/30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9CA003C-F13B-45A0-BA6B-2B08861E7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2925778"/>
            <a:ext cx="2279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endParaRPr lang="en-US" altLang="zh-CN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4E17A450-EDD4-4D5A-A193-62EF93B97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3305834"/>
            <a:ext cx="2279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en-US" altLang="zh-CN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PPT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디자인</a:t>
            </a:r>
            <a:endParaRPr lang="en-US" altLang="zh-CN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Rectangle 36">
            <a:extLst>
              <a:ext uri="{FF2B5EF4-FFF2-40B4-BE49-F238E27FC236}">
                <a16:creationId xmlns:a16="http://schemas.microsoft.com/office/drawing/2014/main" id="{F2DB02F9-CE2A-4B98-95BB-5FF958102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3685890"/>
            <a:ext cx="2279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 모델링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9" name="Rectangle 36">
            <a:extLst>
              <a:ext uri="{FF2B5EF4-FFF2-40B4-BE49-F238E27FC236}">
                <a16:creationId xmlns:a16="http://schemas.microsoft.com/office/drawing/2014/main" id="{CFB6321A-6578-4FBF-9BCC-BE8699E38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4065946"/>
            <a:ext cx="2279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en-US" altLang="zh-CN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PPT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구조화 및 제작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1" name="Rectangle 36">
            <a:extLst>
              <a:ext uri="{FF2B5EF4-FFF2-40B4-BE49-F238E27FC236}">
                <a16:creationId xmlns:a16="http://schemas.microsoft.com/office/drawing/2014/main" id="{A5495B2B-6698-405B-AF4A-B38850BEE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4826058"/>
            <a:ext cx="2279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 분석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4C49062-EF89-4630-96ED-929B748AA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5206114"/>
            <a:ext cx="2279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SWOT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6A8DA9FE-9E69-4EE9-BF8B-381433432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5586171"/>
            <a:ext cx="2279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MOCK-UP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제작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8" name="Line 27">
            <a:extLst>
              <a:ext uri="{FF2B5EF4-FFF2-40B4-BE49-F238E27FC236}">
                <a16:creationId xmlns:a16="http://schemas.microsoft.com/office/drawing/2014/main" id="{E05F4EFF-7B83-4310-B46B-4017F948C2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2021" y="2684221"/>
            <a:ext cx="514191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69" name="Line 27">
            <a:extLst>
              <a:ext uri="{FF2B5EF4-FFF2-40B4-BE49-F238E27FC236}">
                <a16:creationId xmlns:a16="http://schemas.microsoft.com/office/drawing/2014/main" id="{130CD3D0-F255-403D-8725-14B9ED61B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5595" y="3064277"/>
            <a:ext cx="5109591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70" name="Line 27">
            <a:extLst>
              <a:ext uri="{FF2B5EF4-FFF2-40B4-BE49-F238E27FC236}">
                <a16:creationId xmlns:a16="http://schemas.microsoft.com/office/drawing/2014/main" id="{06647FD5-8FFF-4D73-81A9-FB32A8F75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1137" y="4202563"/>
            <a:ext cx="32067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71" name="Line 27">
            <a:extLst>
              <a:ext uri="{FF2B5EF4-FFF2-40B4-BE49-F238E27FC236}">
                <a16:creationId xmlns:a16="http://schemas.microsoft.com/office/drawing/2014/main" id="{777F8116-9DC3-43A4-AF89-91675EC6D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9646" y="3816064"/>
            <a:ext cx="255689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72" name="Line 27">
            <a:extLst>
              <a:ext uri="{FF2B5EF4-FFF2-40B4-BE49-F238E27FC236}">
                <a16:creationId xmlns:a16="http://schemas.microsoft.com/office/drawing/2014/main" id="{9FE09523-0B22-43CB-B159-CEE31A687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9796" y="3438992"/>
            <a:ext cx="1981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73" name="Rectangle 36">
            <a:extLst>
              <a:ext uri="{FF2B5EF4-FFF2-40B4-BE49-F238E27FC236}">
                <a16:creationId xmlns:a16="http://schemas.microsoft.com/office/drawing/2014/main" id="{3E263600-065E-4487-86F2-0C9EC0C99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34" y="4446001"/>
            <a:ext cx="2279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SzPct val="120000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모델링 결과 시각화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4" name="Line 30">
            <a:extLst>
              <a:ext uri="{FF2B5EF4-FFF2-40B4-BE49-F238E27FC236}">
                <a16:creationId xmlns:a16="http://schemas.microsoft.com/office/drawing/2014/main" id="{41C609EB-E5AF-4335-A49B-5E77E67A9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7249" y="5344613"/>
            <a:ext cx="192589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" name="Line 30">
            <a:extLst>
              <a:ext uri="{FF2B5EF4-FFF2-40B4-BE49-F238E27FC236}">
                <a16:creationId xmlns:a16="http://schemas.microsoft.com/office/drawing/2014/main" id="{A6EA3302-9F26-4857-8283-2129EBD38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6513" y="5724670"/>
            <a:ext cx="1258354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" name="Line 30">
            <a:extLst>
              <a:ext uri="{FF2B5EF4-FFF2-40B4-BE49-F238E27FC236}">
                <a16:creationId xmlns:a16="http://schemas.microsoft.com/office/drawing/2014/main" id="{AD197AA8-1F39-4464-BEE3-44BA72A68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3125" y="4976968"/>
            <a:ext cx="191001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E5C6-11A2-41C2-A73E-5A0DD61D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4063068D-A13A-4D12-8DA3-A34426EA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5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742B6-00E7-423B-A617-736A3BE6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ko-KR" altLang="en-US" sz="2000" dirty="0">
              <a:latin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99B6B2-8F5E-4EB3-B491-FF00811451B9}"/>
              </a:ext>
            </a:extLst>
          </p:cNvPr>
          <p:cNvGrpSpPr/>
          <p:nvPr/>
        </p:nvGrpSpPr>
        <p:grpSpPr>
          <a:xfrm>
            <a:off x="1167382" y="1541730"/>
            <a:ext cx="6496703" cy="1328285"/>
            <a:chOff x="422285" y="2633906"/>
            <a:chExt cx="11177750" cy="228535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C570593-A71A-43BD-AA47-39BB2E5DE104}"/>
                </a:ext>
              </a:extLst>
            </p:cNvPr>
            <p:cNvSpPr/>
            <p:nvPr/>
          </p:nvSpPr>
          <p:spPr>
            <a:xfrm>
              <a:off x="6314727" y="2633906"/>
              <a:ext cx="2440276" cy="22580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FA78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38867EA-79CE-4DDD-B7A4-4A80022BBE88}"/>
                </a:ext>
              </a:extLst>
            </p:cNvPr>
            <p:cNvSpPr/>
            <p:nvPr/>
          </p:nvSpPr>
          <p:spPr>
            <a:xfrm>
              <a:off x="624663" y="2633906"/>
              <a:ext cx="2440276" cy="22580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FA78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1026" name="Picture 2" descr="Python&amp;#39;s very basic - Parkito&amp;#39;s on the way">
              <a:extLst>
                <a:ext uri="{FF2B5EF4-FFF2-40B4-BE49-F238E27FC236}">
                  <a16:creationId xmlns:a16="http://schemas.microsoft.com/office/drawing/2014/main" id="{F9A35673-A498-4E7D-B2F8-A714251A1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85" y="2933502"/>
              <a:ext cx="2845032" cy="1422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프로젝트 주피터 - 위키백과, 우리 모두의 백과사전">
              <a:extLst>
                <a:ext uri="{FF2B5EF4-FFF2-40B4-BE49-F238E27FC236}">
                  <a16:creationId xmlns:a16="http://schemas.microsoft.com/office/drawing/2014/main" id="{952193FA-9B73-47DC-B0A7-D4E1A9198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778" y="3062737"/>
              <a:ext cx="1208175" cy="1400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3D989B8-039F-4D36-9524-F97C17036422}"/>
                </a:ext>
              </a:extLst>
            </p:cNvPr>
            <p:cNvSpPr/>
            <p:nvPr/>
          </p:nvSpPr>
          <p:spPr>
            <a:xfrm>
              <a:off x="9159759" y="2633906"/>
              <a:ext cx="2440276" cy="22580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FA78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4337832-1314-4ABB-82C9-8312D11A4D00}"/>
                </a:ext>
              </a:extLst>
            </p:cNvPr>
            <p:cNvSpPr/>
            <p:nvPr/>
          </p:nvSpPr>
          <p:spPr>
            <a:xfrm>
              <a:off x="3469695" y="2633906"/>
              <a:ext cx="2440276" cy="22580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FA78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14" name="Picture 4" descr="Invalid JPEG data 에러">
              <a:extLst>
                <a:ext uri="{FF2B5EF4-FFF2-40B4-BE49-F238E27FC236}">
                  <a16:creationId xmlns:a16="http://schemas.microsoft.com/office/drawing/2014/main" id="{301D64DD-046B-4A0D-B14F-03C491571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0149" y="3024346"/>
              <a:ext cx="1939369" cy="124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Nvidia Logo - PNG and Vector - Logo Download">
              <a:extLst>
                <a:ext uri="{FF2B5EF4-FFF2-40B4-BE49-F238E27FC236}">
                  <a16:creationId xmlns:a16="http://schemas.microsoft.com/office/drawing/2014/main" id="{292B0A34-FC96-4DCB-B557-1972E0A50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0213" y="2655496"/>
              <a:ext cx="1978528" cy="1978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4B9E6-3BDB-4AD7-9FB2-8AC6A380909E}"/>
                </a:ext>
              </a:extLst>
            </p:cNvPr>
            <p:cNvSpPr txBox="1"/>
            <p:nvPr/>
          </p:nvSpPr>
          <p:spPr>
            <a:xfrm>
              <a:off x="9474923" y="4177904"/>
              <a:ext cx="1809946" cy="7413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latin typeface="+mn-ea"/>
                </a:rPr>
                <a:t>GPU RTX5000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8BD942-06B1-4BFA-8396-0ADCF44DF98E}"/>
                </a:ext>
              </a:extLst>
            </p:cNvPr>
            <p:cNvSpPr txBox="1"/>
            <p:nvPr/>
          </p:nvSpPr>
          <p:spPr>
            <a:xfrm>
              <a:off x="3784860" y="4404627"/>
              <a:ext cx="1809946" cy="450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latin typeface="+mn-ea"/>
                </a:rPr>
                <a:t>Ver. 2.3.0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5C20AD-476A-459B-A25B-8700CF21FC7E}"/>
                </a:ext>
              </a:extLst>
            </p:cNvPr>
            <p:cNvSpPr txBox="1"/>
            <p:nvPr/>
          </p:nvSpPr>
          <p:spPr>
            <a:xfrm>
              <a:off x="939828" y="4404624"/>
              <a:ext cx="1809946" cy="450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latin typeface="+mn-ea"/>
                </a:rPr>
                <a:t>Ver. 3.8.10</a:t>
              </a:r>
              <a:endParaRPr lang="ko-KR" altLang="en-US" sz="1100" dirty="0">
                <a:latin typeface="+mn-ea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45B2289-1F54-4302-A7F6-A0874DB5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1BDD04D-3C73-4279-88B1-749245EC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DB5D94-15E1-47C4-A1E4-731141AC3C1A}"/>
              </a:ext>
            </a:extLst>
          </p:cNvPr>
          <p:cNvSpPr/>
          <p:nvPr/>
        </p:nvSpPr>
        <p:spPr>
          <a:xfrm>
            <a:off x="1310163" y="3163700"/>
            <a:ext cx="1418331" cy="13124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FA78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7B5132-09D4-4B7B-B8EB-04EFE836C52E}"/>
              </a:ext>
            </a:extLst>
          </p:cNvPr>
          <p:cNvSpPr/>
          <p:nvPr/>
        </p:nvSpPr>
        <p:spPr>
          <a:xfrm>
            <a:off x="2963745" y="3163700"/>
            <a:ext cx="1418331" cy="13124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FA78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20" name="Picture 2" descr="W3C HTML5 Logo">
            <a:extLst>
              <a:ext uri="{FF2B5EF4-FFF2-40B4-BE49-F238E27FC236}">
                <a16:creationId xmlns:a16="http://schemas.microsoft.com/office/drawing/2014/main" id="{11FFDDFC-CD0D-4F90-9E99-767C6EB2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86" y="3268331"/>
            <a:ext cx="901284" cy="90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logo-javascript - Qwebmaster">
            <a:extLst>
              <a:ext uri="{FF2B5EF4-FFF2-40B4-BE49-F238E27FC236}">
                <a16:creationId xmlns:a16="http://schemas.microsoft.com/office/drawing/2014/main" id="{706BADA1-6C06-47BD-AF75-E0074AE1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52" y="3154887"/>
            <a:ext cx="1120917" cy="11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CF9C4E-670B-4EAD-8889-0045AD10EAF6}"/>
              </a:ext>
            </a:extLst>
          </p:cNvPr>
          <p:cNvSpPr txBox="1"/>
          <p:nvPr/>
        </p:nvSpPr>
        <p:spPr>
          <a:xfrm>
            <a:off x="3146924" y="4192872"/>
            <a:ext cx="105197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Ver. ES6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B44F7-5039-432B-AA67-2261D9B5861D}"/>
              </a:ext>
            </a:extLst>
          </p:cNvPr>
          <p:cNvSpPr txBox="1"/>
          <p:nvPr/>
        </p:nvSpPr>
        <p:spPr>
          <a:xfrm>
            <a:off x="1493342" y="4192872"/>
            <a:ext cx="105197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Ver. 3.8.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FDC5EF-4E46-45F3-99E9-6116542A68A7}"/>
              </a:ext>
            </a:extLst>
          </p:cNvPr>
          <p:cNvSpPr/>
          <p:nvPr/>
        </p:nvSpPr>
        <p:spPr>
          <a:xfrm>
            <a:off x="4617326" y="3163700"/>
            <a:ext cx="1418331" cy="13124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FA78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98F11A-0BF9-469D-B289-326A63EC8222}"/>
              </a:ext>
            </a:extLst>
          </p:cNvPr>
          <p:cNvSpPr txBox="1"/>
          <p:nvPr/>
        </p:nvSpPr>
        <p:spPr>
          <a:xfrm>
            <a:off x="4800506" y="4192872"/>
            <a:ext cx="105197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Ver. 2.2 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28" name="Picture 2" descr="TensorFlow.js | Machine Learning for Javascript Developers">
            <a:extLst>
              <a:ext uri="{FF2B5EF4-FFF2-40B4-BE49-F238E27FC236}">
                <a16:creationId xmlns:a16="http://schemas.microsoft.com/office/drawing/2014/main" id="{9E735874-3789-487B-84EC-199E1AD5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326" y="3418536"/>
            <a:ext cx="1418331" cy="79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868C11E-A7B1-4DF5-AA63-0F294BDA51AA}"/>
              </a:ext>
            </a:extLst>
          </p:cNvPr>
          <p:cNvGrpSpPr/>
          <p:nvPr/>
        </p:nvGrpSpPr>
        <p:grpSpPr>
          <a:xfrm>
            <a:off x="1285008" y="4713928"/>
            <a:ext cx="4761444" cy="1318426"/>
            <a:chOff x="2030830" y="2699894"/>
            <a:chExt cx="8130340" cy="225807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37B8901-5F68-4F84-8B68-12BA98875BB7}"/>
                </a:ext>
              </a:extLst>
            </p:cNvPr>
            <p:cNvSpPr/>
            <p:nvPr/>
          </p:nvSpPr>
          <p:spPr>
            <a:xfrm>
              <a:off x="2030830" y="2699894"/>
              <a:ext cx="2440276" cy="22580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FA78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592336B-0F81-40D6-AA0F-4BEC7214E54C}"/>
                </a:ext>
              </a:extLst>
            </p:cNvPr>
            <p:cNvSpPr/>
            <p:nvPr/>
          </p:nvSpPr>
          <p:spPr>
            <a:xfrm>
              <a:off x="4875862" y="2699894"/>
              <a:ext cx="2440276" cy="22580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FA78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91AC0A-8876-4A6B-AAF3-539112403FD7}"/>
                </a:ext>
              </a:extLst>
            </p:cNvPr>
            <p:cNvSpPr txBox="1"/>
            <p:nvPr/>
          </p:nvSpPr>
          <p:spPr>
            <a:xfrm>
              <a:off x="4910899" y="4471635"/>
              <a:ext cx="2370201" cy="4480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latin typeface="+mn-ea"/>
                </a:rPr>
                <a:t>Ver. 19042.1052 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3F10-9765-4725-8089-D5DCC8E9A987}"/>
                </a:ext>
              </a:extLst>
            </p:cNvPr>
            <p:cNvSpPr txBox="1"/>
            <p:nvPr/>
          </p:nvSpPr>
          <p:spPr>
            <a:xfrm>
              <a:off x="2345995" y="4471636"/>
              <a:ext cx="1809946" cy="4480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latin typeface="+mn-ea"/>
                </a:rPr>
                <a:t>Ver.1.57.1</a:t>
              </a:r>
              <a:endParaRPr lang="ko-KR" altLang="en-US" sz="1100" dirty="0">
                <a:latin typeface="+mn-ea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9118DCEE-5275-4531-BA7C-94AD84782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2919" y="2880329"/>
              <a:ext cx="1116098" cy="1116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VSCode 설치 및 개발 환경 설정(Prettier, ESLint)">
              <a:extLst>
                <a:ext uri="{FF2B5EF4-FFF2-40B4-BE49-F238E27FC236}">
                  <a16:creationId xmlns:a16="http://schemas.microsoft.com/office/drawing/2014/main" id="{4AF3759B-D988-4AD0-955A-BE69B814E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6" r="3909"/>
            <a:stretch/>
          </p:blipFill>
          <p:spPr bwMode="auto">
            <a:xfrm>
              <a:off x="2659997" y="3864054"/>
              <a:ext cx="1181942" cy="795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ADAFE574-3763-4850-909A-F9CA2510AF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30"/>
            <a:stretch/>
          </p:blipFill>
          <p:spPr bwMode="auto">
            <a:xfrm>
              <a:off x="5526663" y="2873304"/>
              <a:ext cx="1138674" cy="1111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F8F5B6DF-F549-450C-A129-FE52FC9610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74"/>
            <a:stretch/>
          </p:blipFill>
          <p:spPr bwMode="auto">
            <a:xfrm>
              <a:off x="5281687" y="4052357"/>
              <a:ext cx="1628626" cy="39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B3E2323-E6A8-4D97-B4B5-5BD366C35590}"/>
                </a:ext>
              </a:extLst>
            </p:cNvPr>
            <p:cNvSpPr/>
            <p:nvPr/>
          </p:nvSpPr>
          <p:spPr>
            <a:xfrm>
              <a:off x="7720894" y="2699894"/>
              <a:ext cx="2440276" cy="22580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2FA78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3FFE15-8D46-4C66-85F1-4A30F5856F7B}"/>
                </a:ext>
              </a:extLst>
            </p:cNvPr>
            <p:cNvSpPr txBox="1"/>
            <p:nvPr/>
          </p:nvSpPr>
          <p:spPr>
            <a:xfrm>
              <a:off x="7755930" y="4471636"/>
              <a:ext cx="2370201" cy="4480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latin typeface="+mn-ea"/>
                </a:rPr>
                <a:t>Ver.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+mn-ea"/>
                </a:rPr>
                <a:t>2.0.16</a:t>
              </a:r>
              <a:r>
                <a:rPr lang="en-US" altLang="ko-KR" sz="1100" dirty="0">
                  <a:latin typeface="+mn-ea"/>
                </a:rPr>
                <a:t> </a:t>
              </a:r>
              <a:endParaRPr lang="ko-KR" altLang="en-US" sz="1100" dirty="0">
                <a:latin typeface="+mn-ea"/>
              </a:endParaRPr>
            </a:p>
          </p:txBody>
        </p:sp>
        <p:pic>
          <p:nvPicPr>
            <p:cNvPr id="40" name="Picture 6" descr="Image: 100 pixels">
              <a:extLst>
                <a:ext uri="{FF2B5EF4-FFF2-40B4-BE49-F238E27FC236}">
                  <a16:creationId xmlns:a16="http://schemas.microsoft.com/office/drawing/2014/main" id="{6599304A-2F99-43BE-8ED4-7E99CF100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888" y="2856813"/>
              <a:ext cx="1127882" cy="112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한 권으로 끝내는 노션(Notion)">
              <a:extLst>
                <a:ext uri="{FF2B5EF4-FFF2-40B4-BE49-F238E27FC236}">
                  <a16:creationId xmlns:a16="http://schemas.microsoft.com/office/drawing/2014/main" id="{E9363308-2DB3-45BA-B53D-E54D1BAE5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FFFEFC"/>
                </a:clrFrom>
                <a:clrTo>
                  <a:srgbClr val="FF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84" t="28081" b="27856"/>
            <a:stretch/>
          </p:blipFill>
          <p:spPr bwMode="auto">
            <a:xfrm>
              <a:off x="8225774" y="3996427"/>
              <a:ext cx="1420111" cy="522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79D8ECC-9659-4FA0-A590-BF2F8DC3C71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664085" y="2196445"/>
            <a:ext cx="1282344" cy="1500"/>
          </a:xfrm>
          <a:prstGeom prst="straightConnector1">
            <a:avLst/>
          </a:prstGeom>
          <a:ln w="76200">
            <a:solidFill>
              <a:srgbClr val="2FA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0A50336-2FAC-4797-9CDD-C9A8D3E0F90E}"/>
              </a:ext>
            </a:extLst>
          </p:cNvPr>
          <p:cNvCxnSpPr>
            <a:cxnSpLocks/>
          </p:cNvCxnSpPr>
          <p:nvPr/>
        </p:nvCxnSpPr>
        <p:spPr>
          <a:xfrm>
            <a:off x="7909089" y="3836709"/>
            <a:ext cx="971998" cy="0"/>
          </a:xfrm>
          <a:prstGeom prst="straightConnector1">
            <a:avLst/>
          </a:prstGeom>
          <a:ln w="76200">
            <a:solidFill>
              <a:srgbClr val="2FA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7A32E88-46C2-4C34-8547-A9E87799663D}"/>
              </a:ext>
            </a:extLst>
          </p:cNvPr>
          <p:cNvCxnSpPr>
            <a:cxnSpLocks/>
          </p:cNvCxnSpPr>
          <p:nvPr/>
        </p:nvCxnSpPr>
        <p:spPr>
          <a:xfrm>
            <a:off x="6046452" y="5464088"/>
            <a:ext cx="2834635" cy="0"/>
          </a:xfrm>
          <a:prstGeom prst="straightConnector1">
            <a:avLst/>
          </a:prstGeom>
          <a:ln w="76200">
            <a:solidFill>
              <a:srgbClr val="2FA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78B444-B4E1-4E57-9402-A3682D8D384A}"/>
              </a:ext>
            </a:extLst>
          </p:cNvPr>
          <p:cNvSpPr txBox="1"/>
          <p:nvPr/>
        </p:nvSpPr>
        <p:spPr>
          <a:xfrm>
            <a:off x="9100690" y="1934835"/>
            <a:ext cx="14183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DD0AB1-F5CD-4438-8EAF-10FF2B679B18}"/>
              </a:ext>
            </a:extLst>
          </p:cNvPr>
          <p:cNvSpPr txBox="1"/>
          <p:nvPr/>
        </p:nvSpPr>
        <p:spPr>
          <a:xfrm>
            <a:off x="9027768" y="3555831"/>
            <a:ext cx="15641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시연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E16138-BC79-41D7-A2D0-C1FCE48E5100}"/>
              </a:ext>
            </a:extLst>
          </p:cNvPr>
          <p:cNvSpPr txBox="1"/>
          <p:nvPr/>
        </p:nvSpPr>
        <p:spPr>
          <a:xfrm>
            <a:off x="9175285" y="5208112"/>
            <a:ext cx="12691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공통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0603158-AFAD-4319-A52E-46423FDA869A}"/>
              </a:ext>
            </a:extLst>
          </p:cNvPr>
          <p:cNvSpPr/>
          <p:nvPr/>
        </p:nvSpPr>
        <p:spPr>
          <a:xfrm>
            <a:off x="6218837" y="3163700"/>
            <a:ext cx="1418331" cy="13124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FA78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2050" name="Picture 2" descr="Firebase Png – Free PNG Images Vector, PSD, Clipart, Templates">
            <a:extLst>
              <a:ext uri="{FF2B5EF4-FFF2-40B4-BE49-F238E27FC236}">
                <a16:creationId xmlns:a16="http://schemas.microsoft.com/office/drawing/2014/main" id="{EB71CE9A-5825-4DBD-8B49-1AD5FE41F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399" y="3225121"/>
            <a:ext cx="1579520" cy="118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1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650364-6C9E-442C-842C-F448121C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9" y="784774"/>
            <a:ext cx="4091353" cy="25428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02.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</a:t>
            </a:r>
            <a:b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수행내용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701A34-A5B1-409C-9489-2C99F0264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8814" y="193328"/>
            <a:ext cx="6145823" cy="6471344"/>
          </a:xfrm>
        </p:spPr>
        <p:txBody>
          <a:bodyPr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R&amp;R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수집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분석 및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전처리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수집 과정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EDA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결과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관련 문제 해결 및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CNN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VGG16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 전이학습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모델링 결과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프로토타입 및 앱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UI/UX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4CD62-764E-41FA-8B3C-A782A32F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5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F5083-2D87-4850-841F-EE8CBA24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R&amp;R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6A80E-1DEF-48E8-BEBE-AA230DCE47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32B48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98" b="25636"/>
          <a:stretch/>
        </p:blipFill>
        <p:spPr>
          <a:xfrm>
            <a:off x="1425952" y="1897866"/>
            <a:ext cx="1175657" cy="1285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5740F2-F526-4744-8BAB-B0C59D81B6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32B48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98" b="25636"/>
          <a:stretch/>
        </p:blipFill>
        <p:spPr>
          <a:xfrm>
            <a:off x="4069405" y="1897866"/>
            <a:ext cx="1175657" cy="12856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F8D161-1A94-466D-A8DF-B1ECB8DC7C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32B48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98" b="25636"/>
          <a:stretch/>
        </p:blipFill>
        <p:spPr>
          <a:xfrm>
            <a:off x="6712858" y="1897866"/>
            <a:ext cx="1175657" cy="1285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BD0C31-A776-4C37-BA7A-AAEB872E3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32B48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98" b="25636"/>
          <a:stretch/>
        </p:blipFill>
        <p:spPr>
          <a:xfrm>
            <a:off x="9356310" y="1897866"/>
            <a:ext cx="1175657" cy="12856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37E14D-A1FF-49E4-B87C-EECA8B3942DC}"/>
              </a:ext>
            </a:extLst>
          </p:cNvPr>
          <p:cNvSpPr/>
          <p:nvPr/>
        </p:nvSpPr>
        <p:spPr>
          <a:xfrm>
            <a:off x="926631" y="3598681"/>
            <a:ext cx="2174298" cy="2514599"/>
          </a:xfrm>
          <a:prstGeom prst="rect">
            <a:avLst/>
          </a:prstGeom>
          <a:noFill/>
          <a:ln w="38100">
            <a:solidFill>
              <a:srgbClr val="C9E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E7D550-730A-42E7-9C3A-C177AF47BD7C}"/>
              </a:ext>
            </a:extLst>
          </p:cNvPr>
          <p:cNvSpPr/>
          <p:nvPr/>
        </p:nvSpPr>
        <p:spPr>
          <a:xfrm>
            <a:off x="3570083" y="3605405"/>
            <a:ext cx="2174298" cy="2514599"/>
          </a:xfrm>
          <a:prstGeom prst="rect">
            <a:avLst/>
          </a:prstGeom>
          <a:noFill/>
          <a:ln w="38100">
            <a:solidFill>
              <a:srgbClr val="C9E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3C97D-FA83-4B91-8646-256EFF1809CD}"/>
              </a:ext>
            </a:extLst>
          </p:cNvPr>
          <p:cNvSpPr/>
          <p:nvPr/>
        </p:nvSpPr>
        <p:spPr>
          <a:xfrm>
            <a:off x="6207061" y="3612128"/>
            <a:ext cx="2174298" cy="2514599"/>
          </a:xfrm>
          <a:prstGeom prst="rect">
            <a:avLst/>
          </a:prstGeom>
          <a:noFill/>
          <a:ln w="38100">
            <a:solidFill>
              <a:srgbClr val="C9E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504AE7-424A-4EFD-BEF9-1687BB875CEE}"/>
              </a:ext>
            </a:extLst>
          </p:cNvPr>
          <p:cNvSpPr/>
          <p:nvPr/>
        </p:nvSpPr>
        <p:spPr>
          <a:xfrm>
            <a:off x="8856990" y="3598681"/>
            <a:ext cx="2174298" cy="2514599"/>
          </a:xfrm>
          <a:prstGeom prst="rect">
            <a:avLst/>
          </a:prstGeom>
          <a:noFill/>
          <a:ln w="38100">
            <a:solidFill>
              <a:srgbClr val="C9E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7E12D-3CD1-41A0-A1C7-C5575228B37C}"/>
              </a:ext>
            </a:extLst>
          </p:cNvPr>
          <p:cNvSpPr txBox="1"/>
          <p:nvPr/>
        </p:nvSpPr>
        <p:spPr>
          <a:xfrm>
            <a:off x="826260" y="3113014"/>
            <a:ext cx="237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문성주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조장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CA95F-72FC-433B-8A39-2E27F3F28FB5}"/>
              </a:ext>
            </a:extLst>
          </p:cNvPr>
          <p:cNvSpPr txBox="1"/>
          <p:nvPr/>
        </p:nvSpPr>
        <p:spPr>
          <a:xfrm>
            <a:off x="3570083" y="3113014"/>
            <a:ext cx="217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김연호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6DB0A-F2B5-4562-A581-E39ECC5CE00E}"/>
              </a:ext>
            </a:extLst>
          </p:cNvPr>
          <p:cNvSpPr txBox="1"/>
          <p:nvPr/>
        </p:nvSpPr>
        <p:spPr>
          <a:xfrm>
            <a:off x="6213537" y="3113014"/>
            <a:ext cx="217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문종걸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4141F-2F00-4528-B0B4-4B116E709502}"/>
              </a:ext>
            </a:extLst>
          </p:cNvPr>
          <p:cNvSpPr txBox="1"/>
          <p:nvPr/>
        </p:nvSpPr>
        <p:spPr>
          <a:xfrm>
            <a:off x="8856989" y="3113014"/>
            <a:ext cx="217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神호준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7A596-F73F-4FF3-BC97-49BF616EA21A}"/>
              </a:ext>
            </a:extLst>
          </p:cNvPr>
          <p:cNvSpPr txBox="1"/>
          <p:nvPr/>
        </p:nvSpPr>
        <p:spPr>
          <a:xfrm>
            <a:off x="3570083" y="3646624"/>
            <a:ext cx="2174298" cy="22915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전처리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모델링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모델링 결과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분석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전이 학습 모델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80000"/>
              </a:lnSpc>
            </a:pPr>
            <a:r>
              <a:rPr lang="ko-KR" altLang="en-US" sz="1400" dirty="0">
                <a:latin typeface="+mn-ea"/>
              </a:rPr>
              <a:t>선정 및 구축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프로젝트 명 제작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en-US" altLang="ko-KR" sz="1400" dirty="0">
                <a:latin typeface="+mn-ea"/>
              </a:rPr>
              <a:t>PPT</a:t>
            </a:r>
            <a:r>
              <a:rPr lang="ko-KR" altLang="en-US" sz="1400" dirty="0">
                <a:latin typeface="+mn-ea"/>
              </a:rPr>
              <a:t> 구조화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CC7B0-F85B-421E-B357-F7BBB392543F}"/>
              </a:ext>
            </a:extLst>
          </p:cNvPr>
          <p:cNvSpPr txBox="1"/>
          <p:nvPr/>
        </p:nvSpPr>
        <p:spPr>
          <a:xfrm>
            <a:off x="920154" y="3694082"/>
            <a:ext cx="2174298" cy="23185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전처리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크롤링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모델링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Mockup </a:t>
            </a:r>
            <a:r>
              <a:rPr lang="ko-KR" altLang="en-US" sz="1400" dirty="0">
                <a:latin typeface="+mn-ea"/>
              </a:rPr>
              <a:t>제작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경쟁사 자료 조사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PPT </a:t>
            </a:r>
            <a:r>
              <a:rPr lang="ko-KR" altLang="en-US" sz="1400" dirty="0">
                <a:latin typeface="+mn-ea"/>
              </a:rPr>
              <a:t>제작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발표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C3551-21F2-472B-A0FB-47886EDC433C}"/>
              </a:ext>
            </a:extLst>
          </p:cNvPr>
          <p:cNvSpPr txBox="1"/>
          <p:nvPr/>
        </p:nvSpPr>
        <p:spPr>
          <a:xfrm>
            <a:off x="8856989" y="3793725"/>
            <a:ext cx="2174298" cy="21192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데이터 수집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전처리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데이터 </a:t>
            </a:r>
            <a:r>
              <a:rPr lang="en-US" altLang="ko-KR" sz="1400" dirty="0">
                <a:latin typeface="+mn-ea"/>
              </a:rPr>
              <a:t>EDA</a:t>
            </a:r>
          </a:p>
          <a:p>
            <a:pPr algn="ctr">
              <a:lnSpc>
                <a:spcPct val="160000"/>
              </a:lnSpc>
            </a:pP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모델링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모델링 결과 시각화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b="1" dirty="0">
                <a:latin typeface="+mn-ea"/>
              </a:rPr>
              <a:t>웹 구현 및 디자인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7B704-06D0-4433-A93E-582E465ADE7B}"/>
              </a:ext>
            </a:extLst>
          </p:cNvPr>
          <p:cNvSpPr txBox="1"/>
          <p:nvPr/>
        </p:nvSpPr>
        <p:spPr>
          <a:xfrm>
            <a:off x="6207061" y="3696776"/>
            <a:ext cx="2174298" cy="23131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전처리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데이터 </a:t>
            </a:r>
            <a:r>
              <a:rPr lang="en-US" altLang="ko-KR" sz="1400" dirty="0">
                <a:latin typeface="+mn-ea"/>
              </a:rPr>
              <a:t>EDA </a:t>
            </a:r>
            <a:r>
              <a:rPr lang="ko-KR" altLang="en-US" sz="1400" dirty="0">
                <a:latin typeface="+mn-ea"/>
              </a:rPr>
              <a:t>시각화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주제 관련 논문 및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90000"/>
              </a:lnSpc>
            </a:pPr>
            <a:r>
              <a:rPr lang="ko-KR" altLang="en-US" sz="1400" dirty="0">
                <a:latin typeface="+mn-ea"/>
              </a:rPr>
              <a:t>사전학습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모델 조사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주제 관련 자료 조사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en-US" altLang="ko-KR" sz="1400" dirty="0">
                <a:latin typeface="+mn-ea"/>
              </a:rPr>
              <a:t>PPT</a:t>
            </a:r>
            <a:r>
              <a:rPr lang="ko-KR" altLang="en-US" sz="1400" dirty="0">
                <a:latin typeface="+mn-ea"/>
              </a:rPr>
              <a:t> 구조화</a:t>
            </a:r>
            <a:endParaRPr lang="en-US" altLang="ko-KR" sz="1400" dirty="0">
              <a:latin typeface="+mn-ea"/>
            </a:endParaRPr>
          </a:p>
          <a:p>
            <a:pPr algn="ctr">
              <a:lnSpc>
                <a:spcPct val="160000"/>
              </a:lnSpc>
            </a:pPr>
            <a:r>
              <a:rPr lang="ko-KR" altLang="en-US" sz="1400" dirty="0">
                <a:latin typeface="+mn-ea"/>
              </a:rPr>
              <a:t>프로젝트 명 제작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B63167B7-3D79-4199-93CF-2CECA6F3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9F71D61-0FC6-4A4B-AD33-FEB2A1D0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3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및 분석 </a:t>
            </a:r>
            <a:r>
              <a:rPr lang="en-US" altLang="ko-KR" sz="2000" dirty="0"/>
              <a:t>– </a:t>
            </a:r>
            <a:r>
              <a:rPr lang="ko-KR" altLang="en-US" sz="2000" dirty="0"/>
              <a:t>데이터 수집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542CD-6EC9-4D78-A564-46B48FE9F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서울시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열린데이터광장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r>
              <a:rPr lang="ko-KR" altLang="en-US" sz="2400" dirty="0">
                <a:latin typeface="+mn-ea"/>
              </a:rPr>
              <a:t>의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공공 데이터셋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활용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대형 폐기물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 이미지 데이터 셋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58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카테고리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2,300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8DB6289-76B9-4609-8E75-B5AE4AC6E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35" y="2735328"/>
            <a:ext cx="4701264" cy="349666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6A554D-5CE2-4C77-B2DB-7E64A7DE7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6" y="3665926"/>
            <a:ext cx="2387739" cy="16354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096967F-1D40-4DCE-A4C2-C81B6F543BA7}"/>
              </a:ext>
            </a:extLst>
          </p:cNvPr>
          <p:cNvCxnSpPr>
            <a:cxnSpLocks/>
          </p:cNvCxnSpPr>
          <p:nvPr/>
        </p:nvCxnSpPr>
        <p:spPr>
          <a:xfrm flipV="1">
            <a:off x="2959165" y="2726775"/>
            <a:ext cx="587978" cy="9305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5A654D-1282-4AEA-AD5D-C9DAD5E62993}"/>
              </a:ext>
            </a:extLst>
          </p:cNvPr>
          <p:cNvCxnSpPr>
            <a:cxnSpLocks/>
          </p:cNvCxnSpPr>
          <p:nvPr/>
        </p:nvCxnSpPr>
        <p:spPr>
          <a:xfrm>
            <a:off x="2977511" y="5306145"/>
            <a:ext cx="587978" cy="9305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B202FF-5130-4491-8365-184E9CF0E71C}"/>
              </a:ext>
            </a:extLst>
          </p:cNvPr>
          <p:cNvSpPr/>
          <p:nvPr/>
        </p:nvSpPr>
        <p:spPr>
          <a:xfrm>
            <a:off x="5034149" y="4727192"/>
            <a:ext cx="2394301" cy="170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95974739-B5B3-41DC-AD7A-EECC77C7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2FBD157-52C6-4A3F-AABF-27502F64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5D06DE-30F7-4EE0-9913-177BC5AD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344" y="2735328"/>
            <a:ext cx="2957177" cy="349666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05095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데이터 수집 및 분석 </a:t>
            </a:r>
            <a:r>
              <a:rPr lang="en-US" altLang="ko-KR" sz="2000" dirty="0">
                <a:latin typeface="+mj-ea"/>
              </a:rPr>
              <a:t>– </a:t>
            </a:r>
            <a:r>
              <a:rPr lang="ko-KR" altLang="en-US" sz="2000" dirty="0">
                <a:latin typeface="+mj-ea"/>
              </a:rPr>
              <a:t>데이터 </a:t>
            </a:r>
            <a:r>
              <a:rPr lang="en-US" altLang="ko-KR" sz="2000" dirty="0">
                <a:latin typeface="+mj-ea"/>
              </a:rPr>
              <a:t>EDA</a:t>
            </a:r>
            <a:r>
              <a:rPr lang="ko-KR" altLang="en-US" sz="2000" dirty="0">
                <a:latin typeface="+mj-ea"/>
              </a:rPr>
              <a:t> 결과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B2ADB-23B5-4C38-A087-B3C8BAB86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544286"/>
            <a:ext cx="4238604" cy="3685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725DC8-2833-49FE-8499-4FE7A1EC8BF8}"/>
              </a:ext>
            </a:extLst>
          </p:cNvPr>
          <p:cNvSpPr txBox="1"/>
          <p:nvPr/>
        </p:nvSpPr>
        <p:spPr>
          <a:xfrm>
            <a:off x="3625850" y="1525195"/>
            <a:ext cx="4940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카테고리 내 이미지 개수 분포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점은 카테고리를 의미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454D1A-78D4-4539-97C8-C831CFAB1023}"/>
              </a:ext>
            </a:extLst>
          </p:cNvPr>
          <p:cNvSpPr/>
          <p:nvPr/>
        </p:nvSpPr>
        <p:spPr>
          <a:xfrm>
            <a:off x="10102555" y="2543810"/>
            <a:ext cx="751840" cy="2947035"/>
          </a:xfrm>
          <a:prstGeom prst="rect">
            <a:avLst/>
          </a:prstGeom>
          <a:noFill/>
          <a:ln w="57150">
            <a:solidFill>
              <a:srgbClr val="2FA7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5FE08B-F803-41DB-9992-2EADADC47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1" y="2543811"/>
            <a:ext cx="3900433" cy="3685582"/>
          </a:xfrm>
          <a:prstGeom prst="rect">
            <a:avLst/>
          </a:prstGeom>
        </p:spPr>
      </p:pic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E47A73A-0008-4868-92BD-203EFFFE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A79D654-4E48-4246-AD14-AA2D5BDB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9CC56-9F2A-418A-AAA5-E6841EEDF566}"/>
              </a:ext>
            </a:extLst>
          </p:cNvPr>
          <p:cNvSpPr txBox="1"/>
          <p:nvPr/>
        </p:nvSpPr>
        <p:spPr>
          <a:xfrm>
            <a:off x="889835" y="2353374"/>
            <a:ext cx="141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</a:t>
            </a:r>
            <a:r>
              <a:rPr lang="ko-KR" altLang="en-US" sz="1050" dirty="0"/>
              <a:t>이미지 개수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3071E-D4A8-496C-8B8C-8C1825D096E7}"/>
              </a:ext>
            </a:extLst>
          </p:cNvPr>
          <p:cNvSpPr txBox="1"/>
          <p:nvPr/>
        </p:nvSpPr>
        <p:spPr>
          <a:xfrm>
            <a:off x="2891281" y="6038956"/>
            <a:ext cx="113151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카테고리 항목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68C7314-6409-48B5-A707-840DB4639B6D}"/>
              </a:ext>
            </a:extLst>
          </p:cNvPr>
          <p:cNvSpPr/>
          <p:nvPr/>
        </p:nvSpPr>
        <p:spPr>
          <a:xfrm rot="16200000">
            <a:off x="5725160" y="3565444"/>
            <a:ext cx="741680" cy="1107440"/>
          </a:xfrm>
          <a:prstGeom prst="downArrow">
            <a:avLst/>
          </a:prstGeom>
          <a:solidFill>
            <a:srgbClr val="89D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7AF3F-81BF-4EA5-8941-7423EF433B85}"/>
              </a:ext>
            </a:extLst>
          </p:cNvPr>
          <p:cNvSpPr txBox="1"/>
          <p:nvPr/>
        </p:nvSpPr>
        <p:spPr>
          <a:xfrm>
            <a:off x="6339420" y="2353374"/>
            <a:ext cx="1410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단위 </a:t>
            </a:r>
            <a:r>
              <a:rPr lang="en-US" altLang="ko-KR" sz="1050" dirty="0"/>
              <a:t>: </a:t>
            </a:r>
            <a:r>
              <a:rPr lang="ko-KR" altLang="en-US" sz="1050" dirty="0"/>
              <a:t>이미지</a:t>
            </a:r>
            <a:r>
              <a:rPr lang="en-US" altLang="ko-KR" sz="1050" dirty="0"/>
              <a:t> </a:t>
            </a:r>
            <a:r>
              <a:rPr lang="ko-KR" altLang="en-US" sz="1050" dirty="0"/>
              <a:t>개수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6438C-A9CE-45E9-80C0-4A7FB8C900A3}"/>
              </a:ext>
            </a:extLst>
          </p:cNvPr>
          <p:cNvSpPr txBox="1"/>
          <p:nvPr/>
        </p:nvSpPr>
        <p:spPr>
          <a:xfrm>
            <a:off x="8273755" y="6220630"/>
            <a:ext cx="25806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카테고리 내 이미지</a:t>
            </a:r>
            <a:r>
              <a:rPr lang="en-US" altLang="ko-KR" sz="1050" dirty="0"/>
              <a:t> </a:t>
            </a:r>
            <a:r>
              <a:rPr lang="ko-KR" altLang="en-US" sz="1050" dirty="0"/>
              <a:t>개수</a:t>
            </a:r>
          </a:p>
        </p:txBody>
      </p:sp>
      <p:sp>
        <p:nvSpPr>
          <p:cNvPr id="17" name="순서도: 수행의 시작/종료 16">
            <a:hlinkClick r:id="rId5" action="ppaction://hlinksldjump"/>
            <a:extLst>
              <a:ext uri="{FF2B5EF4-FFF2-40B4-BE49-F238E27FC236}">
                <a16:creationId xmlns:a16="http://schemas.microsoft.com/office/drawing/2014/main" id="{2107D1C4-A325-4C8E-9257-218C658416F6}"/>
              </a:ext>
            </a:extLst>
          </p:cNvPr>
          <p:cNvSpPr/>
          <p:nvPr/>
        </p:nvSpPr>
        <p:spPr>
          <a:xfrm>
            <a:off x="10600529" y="2617440"/>
            <a:ext cx="1081957" cy="326926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atin typeface="+mj-ea"/>
                <a:ea typeface="+mj-ea"/>
              </a:rPr>
              <a:t>의자류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8" name="순서도: 수행의 시작/종료 17">
            <a:hlinkClick r:id="rId5" action="ppaction://hlinksldjump"/>
            <a:extLst>
              <a:ext uri="{FF2B5EF4-FFF2-40B4-BE49-F238E27FC236}">
                <a16:creationId xmlns:a16="http://schemas.microsoft.com/office/drawing/2014/main" id="{10DAE158-3C97-4DCE-A510-97DC1144E587}"/>
              </a:ext>
            </a:extLst>
          </p:cNvPr>
          <p:cNvSpPr/>
          <p:nvPr/>
        </p:nvSpPr>
        <p:spPr>
          <a:xfrm>
            <a:off x="9327164" y="3472620"/>
            <a:ext cx="1081957" cy="326926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+mj-ea"/>
                <a:ea typeface="+mj-ea"/>
              </a:rPr>
              <a:t>테이블류</a:t>
            </a:r>
          </a:p>
        </p:txBody>
      </p:sp>
      <p:sp>
        <p:nvSpPr>
          <p:cNvPr id="21" name="순서도: 수행의 시작/종료 20">
            <a:hlinkClick r:id="rId5" action="ppaction://hlinksldjump"/>
            <a:extLst>
              <a:ext uri="{FF2B5EF4-FFF2-40B4-BE49-F238E27FC236}">
                <a16:creationId xmlns:a16="http://schemas.microsoft.com/office/drawing/2014/main" id="{F8E2C37C-7D37-444F-814F-8D199DD7AEBE}"/>
              </a:ext>
            </a:extLst>
          </p:cNvPr>
          <p:cNvSpPr/>
          <p:nvPr/>
        </p:nvSpPr>
        <p:spPr>
          <a:xfrm>
            <a:off x="10600528" y="4937251"/>
            <a:ext cx="1081957" cy="365125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+mj-ea"/>
                <a:ea typeface="+mj-ea"/>
              </a:rPr>
              <a:t>서랍장류</a:t>
            </a:r>
          </a:p>
        </p:txBody>
      </p:sp>
      <p:sp>
        <p:nvSpPr>
          <p:cNvPr id="22" name="순서도: 수행의 시작/종료 21">
            <a:hlinkClick r:id="rId5" action="ppaction://hlinksldjump"/>
            <a:extLst>
              <a:ext uri="{FF2B5EF4-FFF2-40B4-BE49-F238E27FC236}">
                <a16:creationId xmlns:a16="http://schemas.microsoft.com/office/drawing/2014/main" id="{1520B3A3-2582-4868-BFBC-93069DA1F55B}"/>
              </a:ext>
            </a:extLst>
          </p:cNvPr>
          <p:cNvSpPr/>
          <p:nvPr/>
        </p:nvSpPr>
        <p:spPr>
          <a:xfrm>
            <a:off x="10662304" y="3827791"/>
            <a:ext cx="1081957" cy="326926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atin typeface="+mj-ea"/>
                <a:ea typeface="+mj-ea"/>
              </a:rPr>
              <a:t>침대류</a:t>
            </a:r>
            <a:endParaRPr lang="ko-KR" altLang="en-US" sz="1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075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데이터 수집 및 분석 </a:t>
            </a:r>
            <a:r>
              <a:rPr lang="en-US" altLang="ko-KR" sz="2000" dirty="0">
                <a:latin typeface="+mj-ea"/>
              </a:rPr>
              <a:t>– </a:t>
            </a:r>
            <a:r>
              <a:rPr lang="ko-KR" altLang="en-US" sz="2000" dirty="0">
                <a:latin typeface="+mj-ea"/>
              </a:rPr>
              <a:t>수집 후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542CD-6EC9-4D78-A564-46B48FE9F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분포 관련 문제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ko-KR" altLang="en-US" dirty="0"/>
              <a:t>카테고리 별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의자</a:t>
            </a:r>
            <a:r>
              <a:rPr lang="en-US" altLang="ko-KR" dirty="0"/>
              <a:t>, </a:t>
            </a:r>
            <a:r>
              <a:rPr lang="ko-KR" altLang="en-US" dirty="0"/>
              <a:t>장롱</a:t>
            </a:r>
            <a:r>
              <a:rPr lang="en-US" altLang="ko-KR" dirty="0"/>
              <a:t>) </a:t>
            </a:r>
            <a:r>
              <a:rPr lang="ko-KR" altLang="en-US" dirty="0"/>
              <a:t>데이터 개수에 차이가 존재</a:t>
            </a:r>
            <a:endParaRPr lang="en-US" altLang="ko-KR" dirty="0"/>
          </a:p>
          <a:p>
            <a:pPr lvl="1"/>
            <a:r>
              <a:rPr lang="ko-KR" altLang="en-US" dirty="0"/>
              <a:t>비슷한 카테고리 존재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서랍장</a:t>
            </a:r>
            <a:r>
              <a:rPr lang="en-US" altLang="ko-KR" dirty="0"/>
              <a:t>, </a:t>
            </a:r>
            <a:r>
              <a:rPr lang="ko-KR" altLang="en-US" dirty="0"/>
              <a:t>수납장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클래스 관련 문제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1"/>
            <a:r>
              <a:rPr lang="ko-KR" altLang="en-US" dirty="0"/>
              <a:t>재사용이 불가능한 대형폐기물 이미지만 존재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데이터 추가 수집 필요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학습 문제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/>
              <a:t>모델 학습 시</a:t>
            </a:r>
            <a:r>
              <a:rPr lang="en-US" altLang="ko-KR" dirty="0"/>
              <a:t>,</a:t>
            </a:r>
            <a:r>
              <a:rPr lang="ko-KR" altLang="en-US" dirty="0"/>
              <a:t> 카테고리 구분하지 않음 </a:t>
            </a:r>
            <a:r>
              <a:rPr lang="en-US" altLang="ko-KR" dirty="0"/>
              <a:t>VS </a:t>
            </a:r>
            <a:r>
              <a:rPr lang="ko-KR" altLang="en-US" dirty="0"/>
              <a:t>카테고리 구분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ED324D-6DD9-4783-9B7F-82EC91EFB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5E7965-C275-4BA7-BFC3-D5357ADD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4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문제 해결 및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B3964A85-BDD8-4E3A-B892-C8B6E3666D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466080"/>
              </p:ext>
            </p:extLst>
          </p:nvPr>
        </p:nvGraphicFramePr>
        <p:xfrm>
          <a:off x="374650" y="1700720"/>
          <a:ext cx="11442700" cy="451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D70CA45-7102-42EC-A316-A9631846714B}"/>
              </a:ext>
            </a:extLst>
          </p:cNvPr>
          <p:cNvSpPr txBox="1"/>
          <p:nvPr/>
        </p:nvSpPr>
        <p:spPr>
          <a:xfrm>
            <a:off x="1554480" y="2295457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분포 문제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유사 카테고리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분포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898E7-D689-4EFB-B98E-7D03A714FB5A}"/>
              </a:ext>
            </a:extLst>
          </p:cNvPr>
          <p:cNvSpPr txBox="1"/>
          <p:nvPr/>
        </p:nvSpPr>
        <p:spPr>
          <a:xfrm>
            <a:off x="1818640" y="3687691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데이터 클래스 문제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폐기 대상 이미지만 존재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341B6-4F80-430F-8CFA-BADB141088DF}"/>
              </a:ext>
            </a:extLst>
          </p:cNvPr>
          <p:cNvSpPr txBox="1"/>
          <p:nvPr/>
        </p:nvSpPr>
        <p:spPr>
          <a:xfrm>
            <a:off x="1432560" y="501837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 학습 문제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학습 시 카테고리 분류 여부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16ED43-3907-4AB9-9807-E82D7531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0683333-9D22-4823-80F2-2175DBF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19971-9C9C-4340-A503-E663AD1AFF45}"/>
              </a:ext>
            </a:extLst>
          </p:cNvPr>
          <p:cNvSpPr txBox="1"/>
          <p:nvPr/>
        </p:nvSpPr>
        <p:spPr>
          <a:xfrm>
            <a:off x="5863102" y="3745738"/>
            <a:ext cx="32105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웹 </a:t>
            </a:r>
            <a:r>
              <a:rPr lang="ko-KR" altLang="en-US" sz="2000" dirty="0" err="1">
                <a:solidFill>
                  <a:schemeClr val="tx1"/>
                </a:solidFill>
                <a:latin typeface="+mj-ea"/>
                <a:ea typeface="+mj-ea"/>
              </a:rPr>
              <a:t>크롤링을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 통해 추가 수집 </a:t>
            </a:r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4118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82BC65C-55F4-49FC-9A8A-A62BB736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CONTENTS</a:t>
            </a:r>
            <a:endParaRPr lang="ko-KR" altLang="en-US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B094C-DF6F-47D1-B524-DFF84E485CB3}"/>
              </a:ext>
            </a:extLst>
          </p:cNvPr>
          <p:cNvSpPr txBox="1"/>
          <p:nvPr/>
        </p:nvSpPr>
        <p:spPr>
          <a:xfrm>
            <a:off x="1727661" y="3202757"/>
            <a:ext cx="80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21458-5923-474F-BD97-C22D60DC691A}"/>
              </a:ext>
            </a:extLst>
          </p:cNvPr>
          <p:cNvSpPr txBox="1"/>
          <p:nvPr/>
        </p:nvSpPr>
        <p:spPr>
          <a:xfrm>
            <a:off x="5738959" y="3202757"/>
            <a:ext cx="7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56E12-16DD-4946-83A7-C02554343613}"/>
              </a:ext>
            </a:extLst>
          </p:cNvPr>
          <p:cNvSpPr txBox="1"/>
          <p:nvPr/>
        </p:nvSpPr>
        <p:spPr>
          <a:xfrm>
            <a:off x="9666400" y="3202757"/>
            <a:ext cx="72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03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7AB90-4F82-488A-B6D1-96AB86EDAB71}"/>
              </a:ext>
            </a:extLst>
          </p:cNvPr>
          <p:cNvSpPr txBox="1"/>
          <p:nvPr/>
        </p:nvSpPr>
        <p:spPr>
          <a:xfrm>
            <a:off x="852935" y="4056805"/>
            <a:ext cx="2550732" cy="253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 소개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(R&amp;R)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배경 및 필요성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목표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수행 계획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환경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68A23-F107-4D95-B015-3E3A02499435}"/>
              </a:ext>
            </a:extLst>
          </p:cNvPr>
          <p:cNvSpPr txBox="1"/>
          <p:nvPr/>
        </p:nvSpPr>
        <p:spPr>
          <a:xfrm>
            <a:off x="1298742" y="3697294"/>
            <a:ext cx="165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개요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CF44C-BC04-4D3D-8DFF-FEC2D5846D64}"/>
              </a:ext>
            </a:extLst>
          </p:cNvPr>
          <p:cNvSpPr txBox="1"/>
          <p:nvPr/>
        </p:nvSpPr>
        <p:spPr>
          <a:xfrm>
            <a:off x="5004455" y="3697294"/>
            <a:ext cx="2194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수행 내용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2CA08-D970-4FB5-9360-7F812DE3339E}"/>
              </a:ext>
            </a:extLst>
          </p:cNvPr>
          <p:cNvSpPr txBox="1"/>
          <p:nvPr/>
        </p:nvSpPr>
        <p:spPr>
          <a:xfrm>
            <a:off x="8586247" y="3697294"/>
            <a:ext cx="288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사업화 방향 및 향후 계획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DF138-909F-4E1D-8DE6-A7671EADD1AD}"/>
              </a:ext>
            </a:extLst>
          </p:cNvPr>
          <p:cNvSpPr txBox="1"/>
          <p:nvPr/>
        </p:nvSpPr>
        <p:spPr>
          <a:xfrm>
            <a:off x="4757787" y="4056805"/>
            <a:ext cx="2688208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수집 및 분석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모델링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모델링 결과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1DEB9-E59D-4AE9-BAD0-DEA10289DC7F}"/>
              </a:ext>
            </a:extLst>
          </p:cNvPr>
          <p:cNvSpPr txBox="1"/>
          <p:nvPr/>
        </p:nvSpPr>
        <p:spPr>
          <a:xfrm>
            <a:off x="8685228" y="4066626"/>
            <a:ext cx="2688208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시장과 고객 분석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SWOT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한계점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향후 계획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1A965B-C4F1-4EB9-A313-DF6B32391B6A}"/>
              </a:ext>
            </a:extLst>
          </p:cNvPr>
          <p:cNvGrpSpPr/>
          <p:nvPr/>
        </p:nvGrpSpPr>
        <p:grpSpPr>
          <a:xfrm>
            <a:off x="2018287" y="2913228"/>
            <a:ext cx="8155427" cy="190916"/>
            <a:chOff x="2102132" y="2913228"/>
            <a:chExt cx="8155427" cy="19091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687DCFC-2FFC-469B-89BD-F8581A2AE344}"/>
                </a:ext>
              </a:extLst>
            </p:cNvPr>
            <p:cNvCxnSpPr>
              <a:cxnSpLocks/>
              <a:stCxn id="16" idx="2"/>
              <a:endCxn id="17" idx="2"/>
            </p:cNvCxnSpPr>
            <p:nvPr userDrawn="1"/>
          </p:nvCxnSpPr>
          <p:spPr>
            <a:xfrm>
              <a:off x="2102132" y="3008686"/>
              <a:ext cx="7964511" cy="0"/>
            </a:xfrm>
            <a:prstGeom prst="line">
              <a:avLst/>
            </a:prstGeom>
            <a:ln w="9525">
              <a:solidFill>
                <a:srgbClr val="82D0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9B4F75-AB05-462A-B955-59A076D3805D}"/>
                </a:ext>
              </a:extLst>
            </p:cNvPr>
            <p:cNvSpPr/>
            <p:nvPr userDrawn="1"/>
          </p:nvSpPr>
          <p:spPr>
            <a:xfrm>
              <a:off x="2102132" y="2913228"/>
              <a:ext cx="190916" cy="190916"/>
            </a:xfrm>
            <a:prstGeom prst="ellipse">
              <a:avLst/>
            </a:prstGeom>
            <a:solidFill>
              <a:srgbClr val="4AC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C50CE64-9239-4474-A811-1239ACD0DA78}"/>
                </a:ext>
              </a:extLst>
            </p:cNvPr>
            <p:cNvSpPr/>
            <p:nvPr userDrawn="1"/>
          </p:nvSpPr>
          <p:spPr>
            <a:xfrm>
              <a:off x="10066643" y="2913228"/>
              <a:ext cx="190916" cy="190916"/>
            </a:xfrm>
            <a:prstGeom prst="ellipse">
              <a:avLst/>
            </a:prstGeom>
            <a:solidFill>
              <a:srgbClr val="4AC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BB2E6F0-6814-47FA-98F0-2066B26DD3B6}"/>
                </a:ext>
              </a:extLst>
            </p:cNvPr>
            <p:cNvSpPr/>
            <p:nvPr userDrawn="1"/>
          </p:nvSpPr>
          <p:spPr>
            <a:xfrm>
              <a:off x="6084388" y="2913228"/>
              <a:ext cx="190916" cy="190916"/>
            </a:xfrm>
            <a:prstGeom prst="ellipse">
              <a:avLst/>
            </a:prstGeom>
            <a:solidFill>
              <a:srgbClr val="4AC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C6F57B04-8219-49E2-9DC6-B8332DA1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061F125-C27D-4082-AA6D-0E50F809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47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</a:t>
            </a:r>
            <a:r>
              <a:rPr lang="en-US" altLang="ko-KR" sz="2000" dirty="0">
                <a:latin typeface="+mj-ea"/>
              </a:rPr>
              <a:t>- </a:t>
            </a:r>
            <a:r>
              <a:rPr lang="ko-KR" altLang="en-US" sz="2000" dirty="0">
                <a:latin typeface="+mj-ea"/>
              </a:rPr>
              <a:t>사용 기술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935D354-8CC3-4360-84F1-416F06F1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83C604C-F4AC-4814-8887-66616D49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7150B195-DA4F-479B-8B27-D8799E7D0C67}"/>
              </a:ext>
            </a:extLst>
          </p:cNvPr>
          <p:cNvSpPr/>
          <p:nvPr/>
        </p:nvSpPr>
        <p:spPr>
          <a:xfrm>
            <a:off x="271849" y="2793464"/>
            <a:ext cx="1399967" cy="84538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AI Large-waste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Train Dataset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D80B1B-07FF-4D92-8F6D-83691CFD886A}"/>
              </a:ext>
            </a:extLst>
          </p:cNvPr>
          <p:cNvCxnSpPr>
            <a:cxnSpLocks/>
          </p:cNvCxnSpPr>
          <p:nvPr/>
        </p:nvCxnSpPr>
        <p:spPr>
          <a:xfrm>
            <a:off x="971832" y="3736961"/>
            <a:ext cx="0" cy="48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C0012C-EB8E-4252-A377-B68B88259BB3}"/>
              </a:ext>
            </a:extLst>
          </p:cNvPr>
          <p:cNvSpPr/>
          <p:nvPr/>
        </p:nvSpPr>
        <p:spPr>
          <a:xfrm>
            <a:off x="2068269" y="3648248"/>
            <a:ext cx="1184289" cy="631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Dataset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F58E94-5622-45AA-9E9A-32E38DA763A9}"/>
              </a:ext>
            </a:extLst>
          </p:cNvPr>
          <p:cNvSpPr/>
          <p:nvPr/>
        </p:nvSpPr>
        <p:spPr>
          <a:xfrm>
            <a:off x="258690" y="4316580"/>
            <a:ext cx="1399966" cy="631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83B283-B542-4C56-98E6-F56E792A109A}"/>
              </a:ext>
            </a:extLst>
          </p:cNvPr>
          <p:cNvCxnSpPr>
            <a:cxnSpLocks/>
          </p:cNvCxnSpPr>
          <p:nvPr/>
        </p:nvCxnSpPr>
        <p:spPr>
          <a:xfrm flipV="1">
            <a:off x="3259469" y="3962832"/>
            <a:ext cx="894272" cy="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C7720F-911A-4996-92D3-95AFEF8F9D65}"/>
              </a:ext>
            </a:extLst>
          </p:cNvPr>
          <p:cNvSpPr/>
          <p:nvPr/>
        </p:nvSpPr>
        <p:spPr>
          <a:xfrm>
            <a:off x="4148889" y="3648248"/>
            <a:ext cx="1298420" cy="631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Preprocessing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DC1EC1-7C36-41AE-A82F-3FB44C39A454}"/>
              </a:ext>
            </a:extLst>
          </p:cNvPr>
          <p:cNvSpPr txBox="1"/>
          <p:nvPr/>
        </p:nvSpPr>
        <p:spPr>
          <a:xfrm>
            <a:off x="971832" y="3820087"/>
            <a:ext cx="489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EDA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3166E8-F1A8-443D-8CB9-2B5EE97BADF0}"/>
              </a:ext>
            </a:extLst>
          </p:cNvPr>
          <p:cNvSpPr txBox="1"/>
          <p:nvPr/>
        </p:nvSpPr>
        <p:spPr>
          <a:xfrm>
            <a:off x="4148889" y="4413148"/>
            <a:ext cx="173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Reset Labeling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Class Classification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24E11-0197-4E3A-96D0-4D65F9072B3D}"/>
              </a:ext>
            </a:extLst>
          </p:cNvPr>
          <p:cNvSpPr txBox="1"/>
          <p:nvPr/>
        </p:nvSpPr>
        <p:spPr>
          <a:xfrm>
            <a:off x="6493853" y="3810874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CNN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4F9450-5722-4ACB-86DB-AF2E5A6963D9}"/>
              </a:ext>
            </a:extLst>
          </p:cNvPr>
          <p:cNvSpPr/>
          <p:nvPr/>
        </p:nvSpPr>
        <p:spPr>
          <a:xfrm>
            <a:off x="8689982" y="3649449"/>
            <a:ext cx="1298420" cy="631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Performance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Comparison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1929B7-46A2-4D09-A9BF-A6EB38016CA4}"/>
              </a:ext>
            </a:extLst>
          </p:cNvPr>
          <p:cNvSpPr/>
          <p:nvPr/>
        </p:nvSpPr>
        <p:spPr>
          <a:xfrm>
            <a:off x="6497290" y="3056176"/>
            <a:ext cx="1298420" cy="631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Model A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6D8FE9-1629-42DD-852C-6A675F4E0F98}"/>
              </a:ext>
            </a:extLst>
          </p:cNvPr>
          <p:cNvSpPr txBox="1"/>
          <p:nvPr/>
        </p:nvSpPr>
        <p:spPr>
          <a:xfrm>
            <a:off x="6493853" y="5053930"/>
            <a:ext cx="1594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n-ea"/>
              </a:rPr>
              <a:t>Transfer Learning</a:t>
            </a:r>
          </a:p>
          <a:p>
            <a:r>
              <a:rPr lang="en-US" altLang="ko-KR" sz="1200" dirty="0">
                <a:latin typeface="+mn-ea"/>
              </a:rPr>
              <a:t>    (VGG16)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5AABE0-9A79-4686-BD75-29BD7746DC00}"/>
              </a:ext>
            </a:extLst>
          </p:cNvPr>
          <p:cNvGrpSpPr/>
          <p:nvPr/>
        </p:nvGrpSpPr>
        <p:grpSpPr>
          <a:xfrm>
            <a:off x="1671816" y="3363286"/>
            <a:ext cx="203200" cy="1201497"/>
            <a:chOff x="2159005" y="3363286"/>
            <a:chExt cx="203200" cy="1201497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FA32A23-B520-479A-AD3F-5531D44FFD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6109" y="3371963"/>
              <a:ext cx="0" cy="11928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CFCEEAD-942B-4856-9AC5-882EBFA04147}"/>
                </a:ext>
              </a:extLst>
            </p:cNvPr>
            <p:cNvCxnSpPr>
              <a:cxnSpLocks/>
            </p:cNvCxnSpPr>
            <p:nvPr/>
          </p:nvCxnSpPr>
          <p:spPr>
            <a:xfrm>
              <a:off x="2159005" y="3363286"/>
              <a:ext cx="203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7372F8-263E-4447-8044-1F0A5903E84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005" y="4564783"/>
              <a:ext cx="2032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E7F68B9-F868-4F0D-81A8-AF6703CAC369}"/>
              </a:ext>
            </a:extLst>
          </p:cNvPr>
          <p:cNvCxnSpPr>
            <a:cxnSpLocks/>
          </p:cNvCxnSpPr>
          <p:nvPr/>
        </p:nvCxnSpPr>
        <p:spPr>
          <a:xfrm>
            <a:off x="1868920" y="3964034"/>
            <a:ext cx="203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31B96F7-AE1E-4E61-B9CB-5336855A86CD}"/>
              </a:ext>
            </a:extLst>
          </p:cNvPr>
          <p:cNvCxnSpPr>
            <a:cxnSpLocks/>
          </p:cNvCxnSpPr>
          <p:nvPr/>
        </p:nvCxnSpPr>
        <p:spPr>
          <a:xfrm>
            <a:off x="5447309" y="3964034"/>
            <a:ext cx="433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7E9226F-4A19-46A8-9477-3FF97E12AD87}"/>
              </a:ext>
            </a:extLst>
          </p:cNvPr>
          <p:cNvCxnSpPr>
            <a:cxnSpLocks/>
          </p:cNvCxnSpPr>
          <p:nvPr/>
        </p:nvCxnSpPr>
        <p:spPr>
          <a:xfrm flipH="1">
            <a:off x="5893805" y="3371963"/>
            <a:ext cx="0" cy="1192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8583DDB-E12D-4CCE-8B4F-D1F6100438A2}"/>
              </a:ext>
            </a:extLst>
          </p:cNvPr>
          <p:cNvCxnSpPr>
            <a:cxnSpLocks/>
          </p:cNvCxnSpPr>
          <p:nvPr/>
        </p:nvCxnSpPr>
        <p:spPr>
          <a:xfrm>
            <a:off x="5888265" y="4563373"/>
            <a:ext cx="595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E1F30D8-65C3-406C-8DF0-6CD4AA1AC4D7}"/>
              </a:ext>
            </a:extLst>
          </p:cNvPr>
          <p:cNvCxnSpPr>
            <a:cxnSpLocks/>
          </p:cNvCxnSpPr>
          <p:nvPr/>
        </p:nvCxnSpPr>
        <p:spPr>
          <a:xfrm>
            <a:off x="5888265" y="3371963"/>
            <a:ext cx="595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1CC38A-AD82-4BFA-B455-67C2EEB9E102}"/>
              </a:ext>
            </a:extLst>
          </p:cNvPr>
          <p:cNvSpPr/>
          <p:nvPr/>
        </p:nvSpPr>
        <p:spPr>
          <a:xfrm>
            <a:off x="6497290" y="4234489"/>
            <a:ext cx="1298420" cy="631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Model B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826F84-0428-4550-8F2A-6B8279E84296}"/>
              </a:ext>
            </a:extLst>
          </p:cNvPr>
          <p:cNvSpPr txBox="1"/>
          <p:nvPr/>
        </p:nvSpPr>
        <p:spPr>
          <a:xfrm>
            <a:off x="8686379" y="432003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2D08C8E-BFE9-4AD2-88CE-4BC617217DA4}"/>
              </a:ext>
            </a:extLst>
          </p:cNvPr>
          <p:cNvCxnSpPr>
            <a:cxnSpLocks/>
          </p:cNvCxnSpPr>
          <p:nvPr/>
        </p:nvCxnSpPr>
        <p:spPr>
          <a:xfrm>
            <a:off x="7795710" y="3371962"/>
            <a:ext cx="380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3C2866F-6101-445A-9D1A-E45717D01B78}"/>
              </a:ext>
            </a:extLst>
          </p:cNvPr>
          <p:cNvCxnSpPr>
            <a:cxnSpLocks/>
          </p:cNvCxnSpPr>
          <p:nvPr/>
        </p:nvCxnSpPr>
        <p:spPr>
          <a:xfrm>
            <a:off x="8176663" y="3363286"/>
            <a:ext cx="0" cy="11869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F095501-7F55-4069-8015-2A98EDCE8578}"/>
              </a:ext>
            </a:extLst>
          </p:cNvPr>
          <p:cNvCxnSpPr>
            <a:cxnSpLocks/>
          </p:cNvCxnSpPr>
          <p:nvPr/>
        </p:nvCxnSpPr>
        <p:spPr>
          <a:xfrm>
            <a:off x="7795710" y="4550275"/>
            <a:ext cx="380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2C7087E-F944-4B9A-BA21-F0F50554A1B6}"/>
              </a:ext>
            </a:extLst>
          </p:cNvPr>
          <p:cNvCxnSpPr>
            <a:cxnSpLocks/>
          </p:cNvCxnSpPr>
          <p:nvPr/>
        </p:nvCxnSpPr>
        <p:spPr>
          <a:xfrm>
            <a:off x="8176663" y="3965235"/>
            <a:ext cx="509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F4840ED-C1E9-488B-8360-1B8FCCC6CDF4}"/>
              </a:ext>
            </a:extLst>
          </p:cNvPr>
          <p:cNvCxnSpPr>
            <a:cxnSpLocks/>
          </p:cNvCxnSpPr>
          <p:nvPr/>
        </p:nvCxnSpPr>
        <p:spPr>
          <a:xfrm>
            <a:off x="9988402" y="3965235"/>
            <a:ext cx="509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167F8C9-B15E-4A7B-A267-7CDEAD2AC60A}"/>
              </a:ext>
            </a:extLst>
          </p:cNvPr>
          <p:cNvSpPr/>
          <p:nvPr/>
        </p:nvSpPr>
        <p:spPr>
          <a:xfrm>
            <a:off x="10498118" y="3661925"/>
            <a:ext cx="1298420" cy="631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Final Model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Selection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03086-1D60-4AD9-BD15-B838F40E828D}"/>
              </a:ext>
            </a:extLst>
          </p:cNvPr>
          <p:cNvSpPr/>
          <p:nvPr/>
        </p:nvSpPr>
        <p:spPr>
          <a:xfrm>
            <a:off x="6372520" y="4097086"/>
            <a:ext cx="1594091" cy="892097"/>
          </a:xfrm>
          <a:prstGeom prst="rect">
            <a:avLst/>
          </a:prstGeom>
          <a:noFill/>
          <a:ln w="76200">
            <a:solidFill>
              <a:srgbClr val="32B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배지 체크 표시1 단색으로 채워진">
            <a:extLst>
              <a:ext uri="{FF2B5EF4-FFF2-40B4-BE49-F238E27FC236}">
                <a16:creationId xmlns:a16="http://schemas.microsoft.com/office/drawing/2014/main" id="{F99ABD65-633D-4394-9D9E-E0924335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4884" y="4738144"/>
            <a:ext cx="562775" cy="5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4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</a:t>
            </a:r>
            <a:r>
              <a:rPr lang="en-US" altLang="ko-KR" sz="2000" dirty="0">
                <a:latin typeface="+mj-ea"/>
              </a:rPr>
              <a:t>- </a:t>
            </a:r>
            <a:r>
              <a:rPr lang="ko-KR" altLang="en-US" sz="2000" dirty="0">
                <a:latin typeface="+mj-ea"/>
              </a:rPr>
              <a:t>사용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542CD-6EC9-4D78-A564-46B48FE9F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 (Convolutional Neural Network)</a:t>
            </a:r>
          </a:p>
          <a:p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457200" lvl="1" indent="0">
              <a:buNone/>
            </a:pPr>
            <a:endParaRPr lang="ko-KR" altLang="en-US" dirty="0"/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030117-5FFB-44FE-B53E-951F01C8F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67" y="3098723"/>
            <a:ext cx="6245778" cy="1627205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935D354-8CC3-4360-84F1-416F06F1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83C604C-F4AC-4814-8887-66616D49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A076AE-F9D3-415D-AFA5-593CFCC39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429" y="2145211"/>
            <a:ext cx="4085019" cy="35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4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</a:t>
            </a:r>
            <a:r>
              <a:rPr lang="en-US" altLang="ko-KR" sz="2000" dirty="0">
                <a:latin typeface="+mj-ea"/>
              </a:rPr>
              <a:t>- </a:t>
            </a:r>
            <a:r>
              <a:rPr lang="ko-KR" altLang="en-US" sz="2000" dirty="0">
                <a:latin typeface="+mj-ea"/>
              </a:rPr>
              <a:t>사용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542CD-6EC9-4D78-A564-46B48FE9F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사전 학습 모델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VGG16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활용한 전이학습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457200" lvl="1" indent="0">
              <a:buNone/>
            </a:pPr>
            <a:endParaRPr lang="ko-KR" altLang="en-US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85652-D677-46D9-BBD5-B37E2B2D2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8" y="2515059"/>
            <a:ext cx="5393860" cy="3038541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935D354-8CC3-4360-84F1-416F06F1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83C604C-F4AC-4814-8887-66616D49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A076AE-F9D3-415D-AFA5-593CFCC39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429" y="2145211"/>
            <a:ext cx="4085019" cy="35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모델링 결과 </a:t>
            </a:r>
            <a:r>
              <a:rPr lang="en-US" altLang="ko-KR" sz="2000">
                <a:latin typeface="+mj-ea"/>
              </a:rPr>
              <a:t>– CNN</a:t>
            </a:r>
            <a:r>
              <a:rPr lang="ko-KR" altLang="en-US" sz="2000">
                <a:latin typeface="+mj-ea"/>
              </a:rPr>
              <a:t>과 </a:t>
            </a:r>
            <a:r>
              <a:rPr lang="en-US" altLang="ko-KR" sz="2000">
                <a:latin typeface="+mj-ea"/>
              </a:rPr>
              <a:t>VGG16</a:t>
            </a:r>
            <a:r>
              <a:rPr lang="ko-KR" altLang="en-US" sz="2000">
                <a:latin typeface="+mj-ea"/>
              </a:rPr>
              <a:t>기반 전이학습 비교</a:t>
            </a:r>
            <a:endParaRPr lang="ko-KR" altLang="en-US" sz="2000" dirty="0">
              <a:latin typeface="+mj-ea"/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A675650-211B-4F34-A8B3-978E29A7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6335937"/>
            <a:ext cx="2743200" cy="365125"/>
          </a:xfrm>
        </p:spPr>
        <p:txBody>
          <a:bodyPr/>
          <a:lstStyle/>
          <a:p>
            <a:fld id="{E9376BC9-F39F-4970-9E78-FFBEC39122E8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0555B6A2-4A8F-4B08-9876-9D6C2270B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94420"/>
              </p:ext>
            </p:extLst>
          </p:nvPr>
        </p:nvGraphicFramePr>
        <p:xfrm>
          <a:off x="399249" y="2601797"/>
          <a:ext cx="5606977" cy="282547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71841">
                  <a:extLst>
                    <a:ext uri="{9D8B030D-6E8A-4147-A177-3AD203B41FA5}">
                      <a16:colId xmlns:a16="http://schemas.microsoft.com/office/drawing/2014/main" val="2361271287"/>
                    </a:ext>
                  </a:extLst>
                </a:gridCol>
                <a:gridCol w="1208784">
                  <a:extLst>
                    <a:ext uri="{9D8B030D-6E8A-4147-A177-3AD203B41FA5}">
                      <a16:colId xmlns:a16="http://schemas.microsoft.com/office/drawing/2014/main" val="2153423777"/>
                    </a:ext>
                  </a:extLst>
                </a:gridCol>
                <a:gridCol w="1208784">
                  <a:extLst>
                    <a:ext uri="{9D8B030D-6E8A-4147-A177-3AD203B41FA5}">
                      <a16:colId xmlns:a16="http://schemas.microsoft.com/office/drawing/2014/main" val="3472667646"/>
                    </a:ext>
                  </a:extLst>
                </a:gridCol>
                <a:gridCol w="1208784">
                  <a:extLst>
                    <a:ext uri="{9D8B030D-6E8A-4147-A177-3AD203B41FA5}">
                      <a16:colId xmlns:a16="http://schemas.microsoft.com/office/drawing/2014/main" val="208801285"/>
                    </a:ext>
                  </a:extLst>
                </a:gridCol>
                <a:gridCol w="1208784">
                  <a:extLst>
                    <a:ext uri="{9D8B030D-6E8A-4147-A177-3AD203B41FA5}">
                      <a16:colId xmlns:a16="http://schemas.microsoft.com/office/drawing/2014/main" val="2131707201"/>
                    </a:ext>
                  </a:extLst>
                </a:gridCol>
              </a:tblGrid>
              <a:tr h="7314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CNN</a:t>
                      </a:r>
                    </a:p>
                    <a:p>
                      <a:pPr algn="ctr" latinLnBrk="1"/>
                      <a:r>
                        <a:rPr lang="en-US" altLang="ko-KR" sz="1400" dirty="0" err="1"/>
                        <a:t>Train_acc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CNN</a:t>
                      </a:r>
                    </a:p>
                    <a:p>
                      <a:pPr algn="ctr" latinLnBrk="1"/>
                      <a:r>
                        <a:rPr lang="en-US" altLang="ko-KR" sz="1400" dirty="0" err="1"/>
                        <a:t>Train_loss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CNN</a:t>
                      </a:r>
                    </a:p>
                    <a:p>
                      <a:pPr algn="ctr" latinLnBrk="1"/>
                      <a:r>
                        <a:rPr lang="en-US" altLang="ko-KR" sz="1400" dirty="0" err="1"/>
                        <a:t>Val_acc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CNN</a:t>
                      </a:r>
                    </a:p>
                    <a:p>
                      <a:pPr algn="ctr" latinLnBrk="1"/>
                      <a:r>
                        <a:rPr lang="en-US" altLang="ko-KR" sz="1400" dirty="0" err="1"/>
                        <a:t>Val_loss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009850"/>
                  </a:ext>
                </a:extLst>
              </a:tr>
              <a:tr h="52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의자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0.9817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0.0528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0.7576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0.7943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940181"/>
                  </a:ext>
                </a:extLst>
              </a:tr>
              <a:tr h="52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책상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0.9470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0.1444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0.7826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0.5860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187131"/>
                  </a:ext>
                </a:extLst>
              </a:tr>
              <a:tr h="52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서랍장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0.0182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0.7857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0.7646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69952"/>
                  </a:ext>
                </a:extLst>
              </a:tr>
              <a:tr h="52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침대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0.8298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0.4145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0.5588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1.0744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81394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8D33D4-D5F5-440B-B72E-B40D43702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43949"/>
              </p:ext>
            </p:extLst>
          </p:nvPr>
        </p:nvGraphicFramePr>
        <p:xfrm>
          <a:off x="6209885" y="2601797"/>
          <a:ext cx="5606977" cy="282547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6521">
                  <a:extLst>
                    <a:ext uri="{9D8B030D-6E8A-4147-A177-3AD203B41FA5}">
                      <a16:colId xmlns:a16="http://schemas.microsoft.com/office/drawing/2014/main" val="3413788159"/>
                    </a:ext>
                  </a:extLst>
                </a:gridCol>
                <a:gridCol w="1212614">
                  <a:extLst>
                    <a:ext uri="{9D8B030D-6E8A-4147-A177-3AD203B41FA5}">
                      <a16:colId xmlns:a16="http://schemas.microsoft.com/office/drawing/2014/main" val="2484713245"/>
                    </a:ext>
                  </a:extLst>
                </a:gridCol>
                <a:gridCol w="1212614">
                  <a:extLst>
                    <a:ext uri="{9D8B030D-6E8A-4147-A177-3AD203B41FA5}">
                      <a16:colId xmlns:a16="http://schemas.microsoft.com/office/drawing/2014/main" val="2582131881"/>
                    </a:ext>
                  </a:extLst>
                </a:gridCol>
                <a:gridCol w="1212614">
                  <a:extLst>
                    <a:ext uri="{9D8B030D-6E8A-4147-A177-3AD203B41FA5}">
                      <a16:colId xmlns:a16="http://schemas.microsoft.com/office/drawing/2014/main" val="3421931967"/>
                    </a:ext>
                  </a:extLst>
                </a:gridCol>
                <a:gridCol w="1212614">
                  <a:extLst>
                    <a:ext uri="{9D8B030D-6E8A-4147-A177-3AD203B41FA5}">
                      <a16:colId xmlns:a16="http://schemas.microsoft.com/office/drawing/2014/main" val="1701178336"/>
                    </a:ext>
                  </a:extLst>
                </a:gridCol>
              </a:tblGrid>
              <a:tr h="73146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Transfer</a:t>
                      </a:r>
                    </a:p>
                    <a:p>
                      <a:pPr algn="ctr" latinLnBrk="1"/>
                      <a:r>
                        <a:rPr lang="en-US" altLang="ko-KR" sz="1400" dirty="0" err="1"/>
                        <a:t>Train_acc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Transfer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Train_loss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Transfer</a:t>
                      </a:r>
                    </a:p>
                    <a:p>
                      <a:pPr algn="ctr" latinLnBrk="1"/>
                      <a:r>
                        <a:rPr lang="en-US" altLang="ko-KR" sz="1400" dirty="0" err="1"/>
                        <a:t>Val_acc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Transfer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Val_loss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71599"/>
                  </a:ext>
                </a:extLst>
              </a:tr>
              <a:tr h="52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의자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0.9777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0.0629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0.9621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0.0877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15484"/>
                  </a:ext>
                </a:extLst>
              </a:tr>
              <a:tr h="52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책상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0.9854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0.1014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0.9722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0.1218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481781"/>
                  </a:ext>
                </a:extLst>
              </a:tr>
              <a:tr h="52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서랍장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0.9962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0.0247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0.8721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0.3588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03819"/>
                  </a:ext>
                </a:extLst>
              </a:tr>
              <a:tr h="523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침대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1.0000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0.0085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0.0274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A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FA7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101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09BED9-454B-461D-B4E1-3297E6D04FF0}"/>
              </a:ext>
            </a:extLst>
          </p:cNvPr>
          <p:cNvSpPr txBox="1"/>
          <p:nvPr/>
        </p:nvSpPr>
        <p:spPr>
          <a:xfrm>
            <a:off x="399249" y="2158738"/>
            <a:ext cx="591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1&gt; CNN </a:t>
            </a:r>
            <a:r>
              <a:rPr lang="en-US" altLang="ko-KR" dirty="0" err="1"/>
              <a:t>Accuracy&amp;Loss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A10EA7-3BB8-4BC1-A155-5F250623C820}"/>
              </a:ext>
            </a:extLst>
          </p:cNvPr>
          <p:cNvSpPr/>
          <p:nvPr/>
        </p:nvSpPr>
        <p:spPr>
          <a:xfrm>
            <a:off x="1414021" y="3389403"/>
            <a:ext cx="754144" cy="19727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4B06B5-2457-45DE-B65A-8CD340B1E286}"/>
              </a:ext>
            </a:extLst>
          </p:cNvPr>
          <p:cNvSpPr/>
          <p:nvPr/>
        </p:nvSpPr>
        <p:spPr>
          <a:xfrm>
            <a:off x="7181052" y="3377902"/>
            <a:ext cx="754144" cy="19727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CBB564F-4E1A-4B6C-AC1E-5638567CA54C}"/>
              </a:ext>
            </a:extLst>
          </p:cNvPr>
          <p:cNvSpPr/>
          <p:nvPr/>
        </p:nvSpPr>
        <p:spPr>
          <a:xfrm>
            <a:off x="3787492" y="3379464"/>
            <a:ext cx="754144" cy="197270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8AC8F6C-BC14-4D52-9F93-E03D502326BD}"/>
              </a:ext>
            </a:extLst>
          </p:cNvPr>
          <p:cNvSpPr/>
          <p:nvPr/>
        </p:nvSpPr>
        <p:spPr>
          <a:xfrm>
            <a:off x="9614157" y="3377902"/>
            <a:ext cx="754144" cy="197270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68B909E-8CB4-42E7-9E2E-A270F131939D}"/>
              </a:ext>
            </a:extLst>
          </p:cNvPr>
          <p:cNvCxnSpPr>
            <a:cxnSpLocks/>
            <a:stCxn id="6" idx="2"/>
            <a:endCxn id="26" idx="2"/>
          </p:cNvCxnSpPr>
          <p:nvPr/>
        </p:nvCxnSpPr>
        <p:spPr>
          <a:xfrm rot="5400000" flipH="1" flipV="1">
            <a:off x="2972858" y="4170405"/>
            <a:ext cx="9939" cy="2373471"/>
          </a:xfrm>
          <a:prstGeom prst="bentConnector3">
            <a:avLst>
              <a:gd name="adj1" fmla="val -3700050"/>
            </a:avLst>
          </a:prstGeom>
          <a:ln w="7620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7BCE87A-C235-4BC3-B920-BDB68C633DC3}"/>
              </a:ext>
            </a:extLst>
          </p:cNvPr>
          <p:cNvSpPr txBox="1"/>
          <p:nvPr/>
        </p:nvSpPr>
        <p:spPr>
          <a:xfrm>
            <a:off x="2000204" y="6115958"/>
            <a:ext cx="196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차이가 큼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44FE1F28-4D6B-4D90-9A4D-4D8EC88C9536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16200000" flipH="1">
            <a:off x="8774676" y="4134056"/>
            <a:ext cx="12700" cy="2433105"/>
          </a:xfrm>
          <a:prstGeom prst="bentConnector3">
            <a:avLst>
              <a:gd name="adj1" fmla="val 2895654"/>
            </a:avLst>
          </a:prstGeom>
          <a:ln w="7620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1074EF3-4252-4C7F-91EF-F834AABFC9A9}"/>
              </a:ext>
            </a:extLst>
          </p:cNvPr>
          <p:cNvSpPr txBox="1"/>
          <p:nvPr/>
        </p:nvSpPr>
        <p:spPr>
          <a:xfrm>
            <a:off x="7750946" y="6115958"/>
            <a:ext cx="196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차이가 작음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EB6F3C4-196D-46E9-8914-2BD64DBE0673}"/>
              </a:ext>
            </a:extLst>
          </p:cNvPr>
          <p:cNvCxnSpPr>
            <a:cxnSpLocks/>
          </p:cNvCxnSpPr>
          <p:nvPr/>
        </p:nvCxnSpPr>
        <p:spPr>
          <a:xfrm>
            <a:off x="2984178" y="5724939"/>
            <a:ext cx="0" cy="357809"/>
          </a:xfrm>
          <a:prstGeom prst="straightConnector1">
            <a:avLst/>
          </a:prstGeom>
          <a:ln w="76200">
            <a:solidFill>
              <a:srgbClr val="FF6D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CAF9C9-FC53-40A4-A83E-E8EDE4E1C508}"/>
              </a:ext>
            </a:extLst>
          </p:cNvPr>
          <p:cNvCxnSpPr>
            <a:cxnSpLocks/>
          </p:cNvCxnSpPr>
          <p:nvPr/>
        </p:nvCxnSpPr>
        <p:spPr>
          <a:xfrm>
            <a:off x="8777115" y="5724939"/>
            <a:ext cx="0" cy="357809"/>
          </a:xfrm>
          <a:prstGeom prst="straightConnector1">
            <a:avLst/>
          </a:prstGeom>
          <a:ln w="76200">
            <a:solidFill>
              <a:srgbClr val="FF6D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26D18C0-E9C4-48F7-ACF0-663C678B32C8}"/>
              </a:ext>
            </a:extLst>
          </p:cNvPr>
          <p:cNvSpPr txBox="1"/>
          <p:nvPr/>
        </p:nvSpPr>
        <p:spPr>
          <a:xfrm>
            <a:off x="6275290" y="2158738"/>
            <a:ext cx="591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2&gt; Transfer Learning </a:t>
            </a:r>
            <a:r>
              <a:rPr lang="en-US" altLang="ko-KR" dirty="0" err="1"/>
              <a:t>Accuracy&amp;Loss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603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모델링 결과 </a:t>
            </a:r>
            <a:r>
              <a:rPr lang="en-US" altLang="ko-KR" sz="2000">
                <a:latin typeface="+mj-ea"/>
              </a:rPr>
              <a:t>– CNN</a:t>
            </a:r>
            <a:r>
              <a:rPr lang="ko-KR" altLang="en-US" sz="2000">
                <a:latin typeface="+mj-ea"/>
              </a:rPr>
              <a:t>과 </a:t>
            </a:r>
            <a:r>
              <a:rPr lang="en-US" altLang="ko-KR" sz="2000">
                <a:latin typeface="+mj-ea"/>
              </a:rPr>
              <a:t>VGG16</a:t>
            </a:r>
            <a:r>
              <a:rPr lang="ko-KR" altLang="en-US" sz="2000">
                <a:latin typeface="+mj-ea"/>
              </a:rPr>
              <a:t>기반 전이학습 비교</a:t>
            </a:r>
            <a:endParaRPr lang="ko-KR" altLang="en-US" sz="2000" dirty="0">
              <a:latin typeface="+mj-ea"/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A675650-211B-4F34-A8B3-978E29A7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27952B9F-823F-4C7E-B993-588A16652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881260"/>
              </p:ext>
            </p:extLst>
          </p:nvPr>
        </p:nvGraphicFramePr>
        <p:xfrm>
          <a:off x="362227" y="2062140"/>
          <a:ext cx="5716139" cy="3810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5275595A-8AD0-469E-8771-358B57A11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889717"/>
              </p:ext>
            </p:extLst>
          </p:nvPr>
        </p:nvGraphicFramePr>
        <p:xfrm>
          <a:off x="6113633" y="2153916"/>
          <a:ext cx="5440811" cy="3627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1429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모델링 결과 </a:t>
            </a:r>
            <a:r>
              <a:rPr lang="en-US" altLang="ko-KR" sz="2000">
                <a:latin typeface="+mj-ea"/>
              </a:rPr>
              <a:t>– CNN</a:t>
            </a:r>
            <a:r>
              <a:rPr lang="ko-KR" altLang="en-US" sz="2000">
                <a:latin typeface="+mj-ea"/>
              </a:rPr>
              <a:t>과 </a:t>
            </a:r>
            <a:r>
              <a:rPr lang="en-US" altLang="ko-KR" sz="2000">
                <a:latin typeface="+mj-ea"/>
              </a:rPr>
              <a:t>VGG16</a:t>
            </a:r>
            <a:r>
              <a:rPr lang="ko-KR" altLang="en-US" sz="2000">
                <a:latin typeface="+mj-ea"/>
              </a:rPr>
              <a:t>기반 전이학습 비교</a:t>
            </a:r>
            <a:endParaRPr lang="ko-KR" altLang="en-US" sz="2000" dirty="0">
              <a:latin typeface="+mj-ea"/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A675650-211B-4F34-A8B3-978E29A7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27952B9F-823F-4C7E-B993-588A16652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567129"/>
              </p:ext>
            </p:extLst>
          </p:nvPr>
        </p:nvGraphicFramePr>
        <p:xfrm>
          <a:off x="362227" y="2062140"/>
          <a:ext cx="5716139" cy="3810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5275595A-8AD0-469E-8771-358B57A11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167627"/>
              </p:ext>
            </p:extLst>
          </p:nvPr>
        </p:nvGraphicFramePr>
        <p:xfrm>
          <a:off x="6113633" y="2153916"/>
          <a:ext cx="5440811" cy="3627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632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02AC2-5476-4E24-9AC4-70AD44A7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프로토타입 및 앱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UI/UX </a:t>
            </a:r>
            <a:r>
              <a:rPr lang="en-US" altLang="ko-KR" sz="2000" dirty="0">
                <a:latin typeface="+mj-ea"/>
              </a:rPr>
              <a:t>– </a:t>
            </a:r>
            <a:r>
              <a:rPr lang="ko-KR" altLang="en-US" sz="2000" dirty="0">
                <a:latin typeface="+mj-ea"/>
              </a:rPr>
              <a:t>웹</a:t>
            </a:r>
            <a:r>
              <a:rPr lang="en-US" altLang="ko-KR" sz="2000" dirty="0">
                <a:latin typeface="+mj-ea"/>
              </a:rPr>
              <a:t>/</a:t>
            </a:r>
            <a:r>
              <a:rPr lang="ko-KR" altLang="en-US" sz="2000" dirty="0">
                <a:latin typeface="+mj-ea"/>
              </a:rPr>
              <a:t>앱 작동 알고리즘</a:t>
            </a: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69ABC907-91E5-459B-B570-3896C6DE197D}"/>
              </a:ext>
            </a:extLst>
          </p:cNvPr>
          <p:cNvSpPr/>
          <p:nvPr/>
        </p:nvSpPr>
        <p:spPr>
          <a:xfrm>
            <a:off x="8777971" y="2474605"/>
            <a:ext cx="3155340" cy="2663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297" extrusionOk="0">
                <a:moveTo>
                  <a:pt x="1444" y="4079"/>
                </a:moveTo>
                <a:lnTo>
                  <a:pt x="6764" y="455"/>
                </a:lnTo>
                <a:cubicBezTo>
                  <a:pt x="7655" y="-151"/>
                  <a:pt x="8753" y="-151"/>
                  <a:pt x="9643" y="455"/>
                </a:cubicBezTo>
                <a:lnTo>
                  <a:pt x="14962" y="4079"/>
                </a:lnTo>
                <a:cubicBezTo>
                  <a:pt x="15854" y="4685"/>
                  <a:pt x="16402" y="5808"/>
                  <a:pt x="16402" y="7022"/>
                </a:cubicBezTo>
                <a:lnTo>
                  <a:pt x="16402" y="7923"/>
                </a:lnTo>
                <a:cubicBezTo>
                  <a:pt x="16402" y="8921"/>
                  <a:pt x="17057" y="9813"/>
                  <a:pt x="17901" y="9811"/>
                </a:cubicBezTo>
                <a:cubicBezTo>
                  <a:pt x="18242" y="9808"/>
                  <a:pt x="18554" y="9670"/>
                  <a:pt x="18804" y="9443"/>
                </a:cubicBezTo>
                <a:cubicBezTo>
                  <a:pt x="18859" y="9375"/>
                  <a:pt x="18918" y="9310"/>
                  <a:pt x="18980" y="9253"/>
                </a:cubicBezTo>
                <a:cubicBezTo>
                  <a:pt x="19102" y="9142"/>
                  <a:pt x="19239" y="9053"/>
                  <a:pt x="19386" y="8991"/>
                </a:cubicBezTo>
                <a:cubicBezTo>
                  <a:pt x="19544" y="8923"/>
                  <a:pt x="19714" y="8886"/>
                  <a:pt x="19890" y="8886"/>
                </a:cubicBezTo>
                <a:cubicBezTo>
                  <a:pt x="20851" y="8886"/>
                  <a:pt x="21600" y="9957"/>
                  <a:pt x="21327" y="11141"/>
                </a:cubicBezTo>
                <a:cubicBezTo>
                  <a:pt x="21210" y="11652"/>
                  <a:pt x="20880" y="12077"/>
                  <a:pt x="20465" y="12275"/>
                </a:cubicBezTo>
                <a:cubicBezTo>
                  <a:pt x="20078" y="12458"/>
                  <a:pt x="19707" y="12440"/>
                  <a:pt x="19386" y="12304"/>
                </a:cubicBezTo>
                <a:cubicBezTo>
                  <a:pt x="19237" y="12239"/>
                  <a:pt x="19097" y="12150"/>
                  <a:pt x="18973" y="12037"/>
                </a:cubicBezTo>
                <a:cubicBezTo>
                  <a:pt x="18916" y="11982"/>
                  <a:pt x="18861" y="11923"/>
                  <a:pt x="18808" y="11861"/>
                </a:cubicBezTo>
                <a:cubicBezTo>
                  <a:pt x="18558" y="11631"/>
                  <a:pt x="18244" y="11490"/>
                  <a:pt x="17903" y="11487"/>
                </a:cubicBezTo>
                <a:cubicBezTo>
                  <a:pt x="17073" y="11479"/>
                  <a:pt x="16397" y="12396"/>
                  <a:pt x="16397" y="13375"/>
                </a:cubicBezTo>
                <a:lnTo>
                  <a:pt x="16397" y="14276"/>
                </a:lnTo>
                <a:cubicBezTo>
                  <a:pt x="16397" y="15490"/>
                  <a:pt x="15849" y="16610"/>
                  <a:pt x="14958" y="17219"/>
                </a:cubicBezTo>
                <a:lnTo>
                  <a:pt x="9638" y="20843"/>
                </a:lnTo>
                <a:cubicBezTo>
                  <a:pt x="8746" y="21449"/>
                  <a:pt x="7648" y="21449"/>
                  <a:pt x="6759" y="20843"/>
                </a:cubicBezTo>
                <a:lnTo>
                  <a:pt x="1439" y="17219"/>
                </a:lnTo>
                <a:cubicBezTo>
                  <a:pt x="548" y="16613"/>
                  <a:pt x="0" y="15490"/>
                  <a:pt x="0" y="14276"/>
                </a:cubicBezTo>
                <a:lnTo>
                  <a:pt x="0" y="7027"/>
                </a:lnTo>
                <a:cubicBezTo>
                  <a:pt x="5" y="5808"/>
                  <a:pt x="555" y="4688"/>
                  <a:pt x="1444" y="4079"/>
                </a:cubicBezTo>
                <a:close/>
              </a:path>
            </a:pathLst>
          </a:custGeom>
          <a:solidFill>
            <a:srgbClr val="2FA782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lt1"/>
              </a:solidFill>
            </a:endParaRP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E3948F57-681B-49AD-A693-4AC3A3ACEC68}"/>
              </a:ext>
            </a:extLst>
          </p:cNvPr>
          <p:cNvSpPr/>
          <p:nvPr/>
        </p:nvSpPr>
        <p:spPr>
          <a:xfrm>
            <a:off x="5949283" y="2474605"/>
            <a:ext cx="3155337" cy="2663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297" extrusionOk="0">
                <a:moveTo>
                  <a:pt x="1444" y="4079"/>
                </a:moveTo>
                <a:lnTo>
                  <a:pt x="6764" y="455"/>
                </a:lnTo>
                <a:cubicBezTo>
                  <a:pt x="7655" y="-151"/>
                  <a:pt x="8753" y="-151"/>
                  <a:pt x="9643" y="455"/>
                </a:cubicBezTo>
                <a:lnTo>
                  <a:pt x="14962" y="4079"/>
                </a:lnTo>
                <a:cubicBezTo>
                  <a:pt x="15854" y="4685"/>
                  <a:pt x="16402" y="5808"/>
                  <a:pt x="16402" y="7022"/>
                </a:cubicBezTo>
                <a:lnTo>
                  <a:pt x="16402" y="7923"/>
                </a:lnTo>
                <a:cubicBezTo>
                  <a:pt x="16402" y="8921"/>
                  <a:pt x="17057" y="9813"/>
                  <a:pt x="17901" y="9811"/>
                </a:cubicBezTo>
                <a:cubicBezTo>
                  <a:pt x="18242" y="9808"/>
                  <a:pt x="18554" y="9670"/>
                  <a:pt x="18804" y="9443"/>
                </a:cubicBezTo>
                <a:cubicBezTo>
                  <a:pt x="18859" y="9375"/>
                  <a:pt x="18918" y="9310"/>
                  <a:pt x="18980" y="9253"/>
                </a:cubicBezTo>
                <a:cubicBezTo>
                  <a:pt x="19102" y="9142"/>
                  <a:pt x="19239" y="9053"/>
                  <a:pt x="19386" y="8991"/>
                </a:cubicBezTo>
                <a:cubicBezTo>
                  <a:pt x="19544" y="8923"/>
                  <a:pt x="19714" y="8886"/>
                  <a:pt x="19890" y="8886"/>
                </a:cubicBezTo>
                <a:cubicBezTo>
                  <a:pt x="20851" y="8886"/>
                  <a:pt x="21600" y="9957"/>
                  <a:pt x="21327" y="11141"/>
                </a:cubicBezTo>
                <a:cubicBezTo>
                  <a:pt x="21210" y="11652"/>
                  <a:pt x="20880" y="12077"/>
                  <a:pt x="20465" y="12275"/>
                </a:cubicBezTo>
                <a:cubicBezTo>
                  <a:pt x="20078" y="12458"/>
                  <a:pt x="19707" y="12440"/>
                  <a:pt x="19386" y="12304"/>
                </a:cubicBezTo>
                <a:cubicBezTo>
                  <a:pt x="19237" y="12239"/>
                  <a:pt x="19097" y="12150"/>
                  <a:pt x="18973" y="12037"/>
                </a:cubicBezTo>
                <a:cubicBezTo>
                  <a:pt x="18916" y="11982"/>
                  <a:pt x="18861" y="11923"/>
                  <a:pt x="18808" y="11861"/>
                </a:cubicBezTo>
                <a:cubicBezTo>
                  <a:pt x="18558" y="11631"/>
                  <a:pt x="18244" y="11490"/>
                  <a:pt x="17903" y="11487"/>
                </a:cubicBezTo>
                <a:cubicBezTo>
                  <a:pt x="17073" y="11479"/>
                  <a:pt x="16397" y="12396"/>
                  <a:pt x="16397" y="13375"/>
                </a:cubicBezTo>
                <a:lnTo>
                  <a:pt x="16397" y="14276"/>
                </a:lnTo>
                <a:cubicBezTo>
                  <a:pt x="16397" y="15490"/>
                  <a:pt x="15849" y="16610"/>
                  <a:pt x="14958" y="17219"/>
                </a:cubicBezTo>
                <a:lnTo>
                  <a:pt x="9638" y="20843"/>
                </a:lnTo>
                <a:cubicBezTo>
                  <a:pt x="8746" y="21449"/>
                  <a:pt x="7648" y="21449"/>
                  <a:pt x="6759" y="20843"/>
                </a:cubicBezTo>
                <a:lnTo>
                  <a:pt x="1439" y="17219"/>
                </a:lnTo>
                <a:cubicBezTo>
                  <a:pt x="548" y="16613"/>
                  <a:pt x="0" y="15490"/>
                  <a:pt x="0" y="14276"/>
                </a:cubicBezTo>
                <a:lnTo>
                  <a:pt x="0" y="7027"/>
                </a:lnTo>
                <a:cubicBezTo>
                  <a:pt x="5" y="5808"/>
                  <a:pt x="552" y="4688"/>
                  <a:pt x="1444" y="4079"/>
                </a:cubicBezTo>
                <a:close/>
              </a:path>
            </a:pathLst>
          </a:custGeom>
          <a:solidFill>
            <a:srgbClr val="82D0A2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D111C316-D7E7-493D-BE97-F59DC565255C}"/>
              </a:ext>
            </a:extLst>
          </p:cNvPr>
          <p:cNvSpPr/>
          <p:nvPr/>
        </p:nvSpPr>
        <p:spPr>
          <a:xfrm>
            <a:off x="3120594" y="2474605"/>
            <a:ext cx="3155337" cy="2663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297" extrusionOk="0">
                <a:moveTo>
                  <a:pt x="1444" y="4079"/>
                </a:moveTo>
                <a:lnTo>
                  <a:pt x="6764" y="455"/>
                </a:lnTo>
                <a:cubicBezTo>
                  <a:pt x="7655" y="-151"/>
                  <a:pt x="8753" y="-151"/>
                  <a:pt x="9643" y="455"/>
                </a:cubicBezTo>
                <a:lnTo>
                  <a:pt x="14962" y="4079"/>
                </a:lnTo>
                <a:cubicBezTo>
                  <a:pt x="15854" y="4685"/>
                  <a:pt x="16402" y="5808"/>
                  <a:pt x="16402" y="7022"/>
                </a:cubicBezTo>
                <a:lnTo>
                  <a:pt x="16402" y="7923"/>
                </a:lnTo>
                <a:cubicBezTo>
                  <a:pt x="16402" y="8921"/>
                  <a:pt x="17057" y="9813"/>
                  <a:pt x="17901" y="9811"/>
                </a:cubicBezTo>
                <a:cubicBezTo>
                  <a:pt x="18242" y="9808"/>
                  <a:pt x="18554" y="9670"/>
                  <a:pt x="18804" y="9443"/>
                </a:cubicBezTo>
                <a:cubicBezTo>
                  <a:pt x="18859" y="9375"/>
                  <a:pt x="18918" y="9310"/>
                  <a:pt x="18980" y="9253"/>
                </a:cubicBezTo>
                <a:cubicBezTo>
                  <a:pt x="19102" y="9142"/>
                  <a:pt x="19239" y="9053"/>
                  <a:pt x="19386" y="8991"/>
                </a:cubicBezTo>
                <a:cubicBezTo>
                  <a:pt x="19544" y="8923"/>
                  <a:pt x="19714" y="8886"/>
                  <a:pt x="19890" y="8886"/>
                </a:cubicBezTo>
                <a:cubicBezTo>
                  <a:pt x="20851" y="8886"/>
                  <a:pt x="21600" y="9957"/>
                  <a:pt x="21327" y="11141"/>
                </a:cubicBezTo>
                <a:cubicBezTo>
                  <a:pt x="21210" y="11652"/>
                  <a:pt x="20880" y="12077"/>
                  <a:pt x="20465" y="12275"/>
                </a:cubicBezTo>
                <a:cubicBezTo>
                  <a:pt x="20078" y="12458"/>
                  <a:pt x="19707" y="12440"/>
                  <a:pt x="19386" y="12304"/>
                </a:cubicBezTo>
                <a:cubicBezTo>
                  <a:pt x="19237" y="12239"/>
                  <a:pt x="19097" y="12150"/>
                  <a:pt x="18973" y="12037"/>
                </a:cubicBezTo>
                <a:cubicBezTo>
                  <a:pt x="18916" y="11982"/>
                  <a:pt x="18861" y="11923"/>
                  <a:pt x="18808" y="11861"/>
                </a:cubicBezTo>
                <a:cubicBezTo>
                  <a:pt x="18558" y="11631"/>
                  <a:pt x="18244" y="11490"/>
                  <a:pt x="17903" y="11487"/>
                </a:cubicBezTo>
                <a:cubicBezTo>
                  <a:pt x="17073" y="11479"/>
                  <a:pt x="16397" y="12396"/>
                  <a:pt x="16397" y="13375"/>
                </a:cubicBezTo>
                <a:lnTo>
                  <a:pt x="16397" y="14276"/>
                </a:lnTo>
                <a:cubicBezTo>
                  <a:pt x="16397" y="15490"/>
                  <a:pt x="15849" y="16610"/>
                  <a:pt x="14958" y="17219"/>
                </a:cubicBezTo>
                <a:lnTo>
                  <a:pt x="9638" y="20843"/>
                </a:lnTo>
                <a:cubicBezTo>
                  <a:pt x="8746" y="21449"/>
                  <a:pt x="7648" y="21449"/>
                  <a:pt x="6759" y="20843"/>
                </a:cubicBezTo>
                <a:lnTo>
                  <a:pt x="1439" y="17219"/>
                </a:lnTo>
                <a:cubicBezTo>
                  <a:pt x="548" y="16613"/>
                  <a:pt x="0" y="15490"/>
                  <a:pt x="0" y="14276"/>
                </a:cubicBezTo>
                <a:lnTo>
                  <a:pt x="0" y="7027"/>
                </a:lnTo>
                <a:cubicBezTo>
                  <a:pt x="5" y="5808"/>
                  <a:pt x="555" y="4688"/>
                  <a:pt x="1444" y="4079"/>
                </a:cubicBezTo>
                <a:close/>
              </a:path>
            </a:pathLst>
          </a:custGeom>
          <a:solidFill>
            <a:srgbClr val="7FD3BF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>
              <a:solidFill>
                <a:schemeClr val="lt1"/>
              </a:solidFill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C0ED7DFD-99B1-4E9F-A59C-7493B920286F}"/>
              </a:ext>
            </a:extLst>
          </p:cNvPr>
          <p:cNvSpPr/>
          <p:nvPr/>
        </p:nvSpPr>
        <p:spPr>
          <a:xfrm>
            <a:off x="291902" y="2474605"/>
            <a:ext cx="3155340" cy="2663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297" extrusionOk="0">
                <a:moveTo>
                  <a:pt x="1444" y="4079"/>
                </a:moveTo>
                <a:lnTo>
                  <a:pt x="6764" y="455"/>
                </a:lnTo>
                <a:cubicBezTo>
                  <a:pt x="7655" y="-151"/>
                  <a:pt x="8753" y="-151"/>
                  <a:pt x="9643" y="455"/>
                </a:cubicBezTo>
                <a:lnTo>
                  <a:pt x="14962" y="4079"/>
                </a:lnTo>
                <a:cubicBezTo>
                  <a:pt x="15854" y="4685"/>
                  <a:pt x="16402" y="5808"/>
                  <a:pt x="16402" y="7022"/>
                </a:cubicBezTo>
                <a:lnTo>
                  <a:pt x="16402" y="7923"/>
                </a:lnTo>
                <a:cubicBezTo>
                  <a:pt x="16402" y="8921"/>
                  <a:pt x="17057" y="9813"/>
                  <a:pt x="17901" y="9811"/>
                </a:cubicBezTo>
                <a:cubicBezTo>
                  <a:pt x="18242" y="9808"/>
                  <a:pt x="18554" y="9670"/>
                  <a:pt x="18804" y="9443"/>
                </a:cubicBezTo>
                <a:cubicBezTo>
                  <a:pt x="18859" y="9375"/>
                  <a:pt x="18918" y="9310"/>
                  <a:pt x="18980" y="9253"/>
                </a:cubicBezTo>
                <a:cubicBezTo>
                  <a:pt x="19102" y="9142"/>
                  <a:pt x="19239" y="9053"/>
                  <a:pt x="19386" y="8991"/>
                </a:cubicBezTo>
                <a:cubicBezTo>
                  <a:pt x="19544" y="8923"/>
                  <a:pt x="19714" y="8886"/>
                  <a:pt x="19890" y="8886"/>
                </a:cubicBezTo>
                <a:cubicBezTo>
                  <a:pt x="20851" y="8886"/>
                  <a:pt x="21600" y="9957"/>
                  <a:pt x="21327" y="11141"/>
                </a:cubicBezTo>
                <a:cubicBezTo>
                  <a:pt x="21210" y="11652"/>
                  <a:pt x="20880" y="12077"/>
                  <a:pt x="20465" y="12275"/>
                </a:cubicBezTo>
                <a:cubicBezTo>
                  <a:pt x="20078" y="12458"/>
                  <a:pt x="19707" y="12440"/>
                  <a:pt x="19386" y="12304"/>
                </a:cubicBezTo>
                <a:cubicBezTo>
                  <a:pt x="19237" y="12239"/>
                  <a:pt x="19097" y="12150"/>
                  <a:pt x="18973" y="12037"/>
                </a:cubicBezTo>
                <a:cubicBezTo>
                  <a:pt x="18916" y="11982"/>
                  <a:pt x="18861" y="11923"/>
                  <a:pt x="18808" y="11861"/>
                </a:cubicBezTo>
                <a:cubicBezTo>
                  <a:pt x="18558" y="11631"/>
                  <a:pt x="18244" y="11490"/>
                  <a:pt x="17903" y="11487"/>
                </a:cubicBezTo>
                <a:cubicBezTo>
                  <a:pt x="17073" y="11479"/>
                  <a:pt x="16397" y="12396"/>
                  <a:pt x="16397" y="13375"/>
                </a:cubicBezTo>
                <a:lnTo>
                  <a:pt x="16397" y="14276"/>
                </a:lnTo>
                <a:cubicBezTo>
                  <a:pt x="16397" y="15490"/>
                  <a:pt x="15849" y="16610"/>
                  <a:pt x="14958" y="17219"/>
                </a:cubicBezTo>
                <a:lnTo>
                  <a:pt x="9638" y="20843"/>
                </a:lnTo>
                <a:cubicBezTo>
                  <a:pt x="8746" y="21449"/>
                  <a:pt x="7648" y="21449"/>
                  <a:pt x="6759" y="20843"/>
                </a:cubicBezTo>
                <a:lnTo>
                  <a:pt x="1439" y="17219"/>
                </a:lnTo>
                <a:cubicBezTo>
                  <a:pt x="548" y="16613"/>
                  <a:pt x="0" y="15490"/>
                  <a:pt x="0" y="14276"/>
                </a:cubicBezTo>
                <a:lnTo>
                  <a:pt x="0" y="7027"/>
                </a:lnTo>
                <a:cubicBezTo>
                  <a:pt x="5" y="5808"/>
                  <a:pt x="555" y="4688"/>
                  <a:pt x="1444" y="4079"/>
                </a:cubicBezTo>
                <a:close/>
              </a:path>
            </a:pathLst>
          </a:custGeom>
          <a:solidFill>
            <a:srgbClr val="C9E9DB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092E6-CA4E-4E70-A187-678D8960B4BF}"/>
              </a:ext>
            </a:extLst>
          </p:cNvPr>
          <p:cNvSpPr txBox="1"/>
          <p:nvPr/>
        </p:nvSpPr>
        <p:spPr>
          <a:xfrm>
            <a:off x="810962" y="2844803"/>
            <a:ext cx="145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STEP 1.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6765E-1D39-46D2-ABD9-D5B1A1BD5B74}"/>
              </a:ext>
            </a:extLst>
          </p:cNvPr>
          <p:cNvSpPr txBox="1"/>
          <p:nvPr/>
        </p:nvSpPr>
        <p:spPr>
          <a:xfrm>
            <a:off x="3697842" y="2844803"/>
            <a:ext cx="145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STEP 2.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5E426-EE55-42AA-8D03-D5397592BC79}"/>
              </a:ext>
            </a:extLst>
          </p:cNvPr>
          <p:cNvSpPr txBox="1"/>
          <p:nvPr/>
        </p:nvSpPr>
        <p:spPr>
          <a:xfrm>
            <a:off x="6541901" y="2844803"/>
            <a:ext cx="145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STEP 3.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513D1-AC2E-4C11-80C6-6F598037398C}"/>
              </a:ext>
            </a:extLst>
          </p:cNvPr>
          <p:cNvSpPr txBox="1"/>
          <p:nvPr/>
        </p:nvSpPr>
        <p:spPr>
          <a:xfrm>
            <a:off x="9301436" y="2844803"/>
            <a:ext cx="145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STEP 4.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57B54-FE98-48F1-9DFA-BCCC5AC13DD2}"/>
              </a:ext>
            </a:extLst>
          </p:cNvPr>
          <p:cNvSpPr txBox="1"/>
          <p:nvPr/>
        </p:nvSpPr>
        <p:spPr>
          <a:xfrm>
            <a:off x="408353" y="3518820"/>
            <a:ext cx="2243333" cy="58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카테고리 선택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6E2E4F-91A7-4E5F-AC18-D0744A6E9149}"/>
              </a:ext>
            </a:extLst>
          </p:cNvPr>
          <p:cNvSpPr txBox="1"/>
          <p:nvPr/>
        </p:nvSpPr>
        <p:spPr>
          <a:xfrm>
            <a:off x="8924487" y="3518820"/>
            <a:ext cx="2243333" cy="58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결과값 반환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02ECC-3490-4BCB-9364-DB7A5894FD1B}"/>
              </a:ext>
            </a:extLst>
          </p:cNvPr>
          <p:cNvSpPr txBox="1"/>
          <p:nvPr/>
        </p:nvSpPr>
        <p:spPr>
          <a:xfrm>
            <a:off x="3248098" y="3518820"/>
            <a:ext cx="2243333" cy="58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촬영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0080B-013F-4940-90AD-8A0363049127}"/>
              </a:ext>
            </a:extLst>
          </p:cNvPr>
          <p:cNvSpPr txBox="1"/>
          <p:nvPr/>
        </p:nvSpPr>
        <p:spPr>
          <a:xfrm>
            <a:off x="6095999" y="3518820"/>
            <a:ext cx="2243333" cy="58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상태 판단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8D62E14C-5FBB-453E-A0DA-AA4C37CD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1A9FFBD2-1078-40D6-808D-86486B7C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5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02AC2-5476-4E24-9AC4-70AD44A7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프로토타입 및 앱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UI/UX </a:t>
            </a:r>
            <a:r>
              <a:rPr lang="en-US" altLang="ko-KR" sz="2000" dirty="0">
                <a:latin typeface="+mj-ea"/>
              </a:rPr>
              <a:t>– </a:t>
            </a:r>
            <a:r>
              <a:rPr lang="ko-KR" altLang="en-US" sz="2000" dirty="0">
                <a:latin typeface="+mj-ea"/>
              </a:rPr>
              <a:t>웹 시연</a:t>
            </a:r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8D62E14C-5FBB-453E-A0DA-AA4C37CD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1A9FFBD2-1078-40D6-808D-86486B7C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27</a:t>
            </a:fld>
            <a:endParaRPr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추가 기능 7" title="Web Viewer">
                <a:extLst>
                  <a:ext uri="{FF2B5EF4-FFF2-40B4-BE49-F238E27FC236}">
                    <a16:creationId xmlns:a16="http://schemas.microsoft.com/office/drawing/2014/main" id="{FC330B69-520A-44DA-ABBE-F85F33B7FA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7417193"/>
                  </p:ext>
                </p:extLst>
              </p:nvPr>
            </p:nvGraphicFramePr>
            <p:xfrm>
              <a:off x="1591408" y="1395412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추가 기능 7" title="Web Viewer">
                <a:extLst>
                  <a:ext uri="{FF2B5EF4-FFF2-40B4-BE49-F238E27FC236}">
                    <a16:creationId xmlns:a16="http://schemas.microsoft.com/office/drawing/2014/main" id="{FC330B69-520A-44DA-ABBE-F85F33B7FA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408" y="1395412"/>
                <a:ext cx="9144000" cy="51435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CB0670D-C6F2-4A36-A1D9-C6BC39B4289B}"/>
              </a:ext>
            </a:extLst>
          </p:cNvPr>
          <p:cNvSpPr txBox="1"/>
          <p:nvPr/>
        </p:nvSpPr>
        <p:spPr>
          <a:xfrm>
            <a:off x="7380850" y="732008"/>
            <a:ext cx="470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https://airs-c1481.web.app/index.html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1742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4DFA4-CE73-4F81-9B01-FA3AAA3FA8AD}"/>
              </a:ext>
            </a:extLst>
          </p:cNvPr>
          <p:cNvSpPr/>
          <p:nvPr/>
        </p:nvSpPr>
        <p:spPr>
          <a:xfrm>
            <a:off x="3073752" y="2905780"/>
            <a:ext cx="10102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AIRS</a:t>
            </a:r>
            <a:endParaRPr lang="en-US" altLang="ko-KR" sz="28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BD63E0C-27DB-4291-96A6-130C7BCE3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 r="21540"/>
          <a:stretch/>
        </p:blipFill>
        <p:spPr>
          <a:xfrm>
            <a:off x="0" y="641023"/>
            <a:ext cx="5374640" cy="7728038"/>
          </a:xfrm>
          <a:prstGeom prst="rect">
            <a:avLst/>
          </a:prstGeom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2DFC41A-1D12-47DF-A78E-B8B7ACB2C580}"/>
              </a:ext>
            </a:extLst>
          </p:cNvPr>
          <p:cNvSpPr/>
          <p:nvPr/>
        </p:nvSpPr>
        <p:spPr>
          <a:xfrm>
            <a:off x="2842260" y="849589"/>
            <a:ext cx="1503680" cy="59376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402 h 10402"/>
              <a:gd name="connsiteX1" fmla="*/ 9658 w 10000"/>
              <a:gd name="connsiteY1" fmla="*/ 0 h 10402"/>
              <a:gd name="connsiteX2" fmla="*/ 10000 w 10000"/>
              <a:gd name="connsiteY2" fmla="*/ 10402 h 10402"/>
              <a:gd name="connsiteX3" fmla="*/ 0 w 10000"/>
              <a:gd name="connsiteY3" fmla="*/ 10402 h 10402"/>
              <a:gd name="connsiteX4" fmla="*/ 0 w 10000"/>
              <a:gd name="connsiteY4" fmla="*/ 402 h 10402"/>
              <a:gd name="connsiteX0" fmla="*/ 0 w 10000"/>
              <a:gd name="connsiteY0" fmla="*/ 502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0 w 10000"/>
              <a:gd name="connsiteY4" fmla="*/ 502 h 10502"/>
              <a:gd name="connsiteX0" fmla="*/ 114 w 10000"/>
              <a:gd name="connsiteY0" fmla="*/ 636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114 w 10000"/>
              <a:gd name="connsiteY4" fmla="*/ 636 h 10502"/>
              <a:gd name="connsiteX0" fmla="*/ 38 w 10000"/>
              <a:gd name="connsiteY0" fmla="*/ 569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38 w 10000"/>
              <a:gd name="connsiteY4" fmla="*/ 569 h 10502"/>
              <a:gd name="connsiteX0" fmla="*/ 38 w 10000"/>
              <a:gd name="connsiteY0" fmla="*/ 636 h 10569"/>
              <a:gd name="connsiteX1" fmla="*/ 9734 w 10000"/>
              <a:gd name="connsiteY1" fmla="*/ 0 h 10569"/>
              <a:gd name="connsiteX2" fmla="*/ 10000 w 10000"/>
              <a:gd name="connsiteY2" fmla="*/ 10569 h 10569"/>
              <a:gd name="connsiteX3" fmla="*/ 0 w 10000"/>
              <a:gd name="connsiteY3" fmla="*/ 10569 h 10569"/>
              <a:gd name="connsiteX4" fmla="*/ 38 w 10000"/>
              <a:gd name="connsiteY4" fmla="*/ 636 h 10569"/>
              <a:gd name="connsiteX0" fmla="*/ 38 w 10000"/>
              <a:gd name="connsiteY0" fmla="*/ 536 h 10469"/>
              <a:gd name="connsiteX1" fmla="*/ 9747 w 10000"/>
              <a:gd name="connsiteY1" fmla="*/ 0 h 10469"/>
              <a:gd name="connsiteX2" fmla="*/ 10000 w 10000"/>
              <a:gd name="connsiteY2" fmla="*/ 10469 h 10469"/>
              <a:gd name="connsiteX3" fmla="*/ 0 w 10000"/>
              <a:gd name="connsiteY3" fmla="*/ 10469 h 10469"/>
              <a:gd name="connsiteX4" fmla="*/ 38 w 10000"/>
              <a:gd name="connsiteY4" fmla="*/ 536 h 10469"/>
              <a:gd name="connsiteX0" fmla="*/ 38 w 10000"/>
              <a:gd name="connsiteY0" fmla="*/ 503 h 10436"/>
              <a:gd name="connsiteX1" fmla="*/ 9722 w 10000"/>
              <a:gd name="connsiteY1" fmla="*/ 0 h 10436"/>
              <a:gd name="connsiteX2" fmla="*/ 10000 w 10000"/>
              <a:gd name="connsiteY2" fmla="*/ 10436 h 10436"/>
              <a:gd name="connsiteX3" fmla="*/ 0 w 10000"/>
              <a:gd name="connsiteY3" fmla="*/ 10436 h 10436"/>
              <a:gd name="connsiteX4" fmla="*/ 38 w 10000"/>
              <a:gd name="connsiteY4" fmla="*/ 503 h 1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36">
                <a:moveTo>
                  <a:pt x="38" y="503"/>
                </a:moveTo>
                <a:lnTo>
                  <a:pt x="9722" y="0"/>
                </a:lnTo>
                <a:cubicBezTo>
                  <a:pt x="9870" y="3501"/>
                  <a:pt x="9852" y="6935"/>
                  <a:pt x="10000" y="10436"/>
                </a:cubicBezTo>
                <a:lnTo>
                  <a:pt x="0" y="10436"/>
                </a:lnTo>
                <a:cubicBezTo>
                  <a:pt x="13" y="7125"/>
                  <a:pt x="25" y="3814"/>
                  <a:pt x="38" y="5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2A58F-D293-42AB-BF65-27A90D272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1" t="16689" r="48669" b="80476"/>
          <a:stretch/>
        </p:blipFill>
        <p:spPr>
          <a:xfrm>
            <a:off x="3309828" y="934647"/>
            <a:ext cx="514913" cy="211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706F9C-9001-450F-A122-8206FC300D04}"/>
              </a:ext>
            </a:extLst>
          </p:cNvPr>
          <p:cNvSpPr txBox="1"/>
          <p:nvPr/>
        </p:nvSpPr>
        <p:spPr>
          <a:xfrm>
            <a:off x="9026427" y="223142"/>
            <a:ext cx="3308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UI/UX</a:t>
            </a:r>
            <a:endParaRPr lang="ko-KR" altLang="en-US" sz="54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0CF918-8E58-4140-A26A-BEDB17C7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28DD38-357C-4E47-AF43-F7A02CCA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2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BD63E0C-27DB-4291-96A6-130C7BCE3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 r="21540"/>
          <a:stretch/>
        </p:blipFill>
        <p:spPr>
          <a:xfrm>
            <a:off x="0" y="641023"/>
            <a:ext cx="5374640" cy="7728038"/>
          </a:xfrm>
          <a:prstGeom prst="rect">
            <a:avLst/>
          </a:prstGeom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2DFC41A-1D12-47DF-A78E-B8B7ACB2C580}"/>
              </a:ext>
            </a:extLst>
          </p:cNvPr>
          <p:cNvSpPr/>
          <p:nvPr/>
        </p:nvSpPr>
        <p:spPr>
          <a:xfrm>
            <a:off x="2842260" y="849589"/>
            <a:ext cx="1503680" cy="59376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402 h 10402"/>
              <a:gd name="connsiteX1" fmla="*/ 9658 w 10000"/>
              <a:gd name="connsiteY1" fmla="*/ 0 h 10402"/>
              <a:gd name="connsiteX2" fmla="*/ 10000 w 10000"/>
              <a:gd name="connsiteY2" fmla="*/ 10402 h 10402"/>
              <a:gd name="connsiteX3" fmla="*/ 0 w 10000"/>
              <a:gd name="connsiteY3" fmla="*/ 10402 h 10402"/>
              <a:gd name="connsiteX4" fmla="*/ 0 w 10000"/>
              <a:gd name="connsiteY4" fmla="*/ 402 h 10402"/>
              <a:gd name="connsiteX0" fmla="*/ 0 w 10000"/>
              <a:gd name="connsiteY0" fmla="*/ 502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0 w 10000"/>
              <a:gd name="connsiteY4" fmla="*/ 502 h 10502"/>
              <a:gd name="connsiteX0" fmla="*/ 114 w 10000"/>
              <a:gd name="connsiteY0" fmla="*/ 636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114 w 10000"/>
              <a:gd name="connsiteY4" fmla="*/ 636 h 10502"/>
              <a:gd name="connsiteX0" fmla="*/ 38 w 10000"/>
              <a:gd name="connsiteY0" fmla="*/ 569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38 w 10000"/>
              <a:gd name="connsiteY4" fmla="*/ 569 h 10502"/>
              <a:gd name="connsiteX0" fmla="*/ 38 w 10000"/>
              <a:gd name="connsiteY0" fmla="*/ 636 h 10569"/>
              <a:gd name="connsiteX1" fmla="*/ 9734 w 10000"/>
              <a:gd name="connsiteY1" fmla="*/ 0 h 10569"/>
              <a:gd name="connsiteX2" fmla="*/ 10000 w 10000"/>
              <a:gd name="connsiteY2" fmla="*/ 10569 h 10569"/>
              <a:gd name="connsiteX3" fmla="*/ 0 w 10000"/>
              <a:gd name="connsiteY3" fmla="*/ 10569 h 10569"/>
              <a:gd name="connsiteX4" fmla="*/ 38 w 10000"/>
              <a:gd name="connsiteY4" fmla="*/ 636 h 10569"/>
              <a:gd name="connsiteX0" fmla="*/ 38 w 10000"/>
              <a:gd name="connsiteY0" fmla="*/ 536 h 10469"/>
              <a:gd name="connsiteX1" fmla="*/ 9747 w 10000"/>
              <a:gd name="connsiteY1" fmla="*/ 0 h 10469"/>
              <a:gd name="connsiteX2" fmla="*/ 10000 w 10000"/>
              <a:gd name="connsiteY2" fmla="*/ 10469 h 10469"/>
              <a:gd name="connsiteX3" fmla="*/ 0 w 10000"/>
              <a:gd name="connsiteY3" fmla="*/ 10469 h 10469"/>
              <a:gd name="connsiteX4" fmla="*/ 38 w 10000"/>
              <a:gd name="connsiteY4" fmla="*/ 536 h 10469"/>
              <a:gd name="connsiteX0" fmla="*/ 38 w 10000"/>
              <a:gd name="connsiteY0" fmla="*/ 503 h 10436"/>
              <a:gd name="connsiteX1" fmla="*/ 9722 w 10000"/>
              <a:gd name="connsiteY1" fmla="*/ 0 h 10436"/>
              <a:gd name="connsiteX2" fmla="*/ 10000 w 10000"/>
              <a:gd name="connsiteY2" fmla="*/ 10436 h 10436"/>
              <a:gd name="connsiteX3" fmla="*/ 0 w 10000"/>
              <a:gd name="connsiteY3" fmla="*/ 10436 h 10436"/>
              <a:gd name="connsiteX4" fmla="*/ 38 w 10000"/>
              <a:gd name="connsiteY4" fmla="*/ 503 h 1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36">
                <a:moveTo>
                  <a:pt x="38" y="503"/>
                </a:moveTo>
                <a:lnTo>
                  <a:pt x="9722" y="0"/>
                </a:lnTo>
                <a:cubicBezTo>
                  <a:pt x="9870" y="3501"/>
                  <a:pt x="9852" y="6935"/>
                  <a:pt x="10000" y="10436"/>
                </a:cubicBezTo>
                <a:lnTo>
                  <a:pt x="0" y="10436"/>
                </a:lnTo>
                <a:cubicBezTo>
                  <a:pt x="13" y="7125"/>
                  <a:pt x="25" y="3814"/>
                  <a:pt x="38" y="5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2A58F-D293-42AB-BF65-27A90D272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1" t="16689" r="48669" b="80476"/>
          <a:stretch/>
        </p:blipFill>
        <p:spPr>
          <a:xfrm>
            <a:off x="3309828" y="934647"/>
            <a:ext cx="514913" cy="211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318F1E-A407-4A0C-A2A6-3A5169EF7F4C}"/>
              </a:ext>
            </a:extLst>
          </p:cNvPr>
          <p:cNvSpPr/>
          <p:nvPr/>
        </p:nvSpPr>
        <p:spPr>
          <a:xfrm>
            <a:off x="3223204" y="1077267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AIRS</a:t>
            </a:r>
            <a:endParaRPr lang="en-US" altLang="ko-KR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sp>
        <p:nvSpPr>
          <p:cNvPr id="8" name="순서도: 수행의 시작/종료 7">
            <a:hlinkClick r:id="rId5" action="ppaction://hlinksldjump"/>
            <a:extLst>
              <a:ext uri="{FF2B5EF4-FFF2-40B4-BE49-F238E27FC236}">
                <a16:creationId xmlns:a16="http://schemas.microsoft.com/office/drawing/2014/main" id="{24AE6AC5-C79E-4A22-9994-69D21FB4E630}"/>
              </a:ext>
            </a:extLst>
          </p:cNvPr>
          <p:cNvSpPr/>
          <p:nvPr/>
        </p:nvSpPr>
        <p:spPr>
          <a:xfrm>
            <a:off x="2762843" y="2443049"/>
            <a:ext cx="1608881" cy="497712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+mj-ea"/>
                <a:ea typeface="+mj-ea"/>
              </a:rPr>
              <a:t>의자류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0E576-0AD5-420A-97B7-A70FFA269990}"/>
              </a:ext>
            </a:extLst>
          </p:cNvPr>
          <p:cNvSpPr txBox="1"/>
          <p:nvPr/>
        </p:nvSpPr>
        <p:spPr>
          <a:xfrm>
            <a:off x="2620880" y="1546644"/>
            <a:ext cx="195834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카테고리를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선택해주세요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4" name="순서도: 수행의 시작/종료 13">
            <a:hlinkClick r:id="rId5" action="ppaction://hlinksldjump"/>
            <a:extLst>
              <a:ext uri="{FF2B5EF4-FFF2-40B4-BE49-F238E27FC236}">
                <a16:creationId xmlns:a16="http://schemas.microsoft.com/office/drawing/2014/main" id="{B57483BC-6655-4B10-B45A-2F14762C4F76}"/>
              </a:ext>
            </a:extLst>
          </p:cNvPr>
          <p:cNvSpPr/>
          <p:nvPr/>
        </p:nvSpPr>
        <p:spPr>
          <a:xfrm>
            <a:off x="2762843" y="3149576"/>
            <a:ext cx="1608881" cy="497712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테이블류</a:t>
            </a:r>
          </a:p>
        </p:txBody>
      </p:sp>
      <p:sp>
        <p:nvSpPr>
          <p:cNvPr id="15" name="순서도: 수행의 시작/종료 14">
            <a:hlinkClick r:id="rId5" action="ppaction://hlinksldjump"/>
            <a:extLst>
              <a:ext uri="{FF2B5EF4-FFF2-40B4-BE49-F238E27FC236}">
                <a16:creationId xmlns:a16="http://schemas.microsoft.com/office/drawing/2014/main" id="{142B2E46-2FC4-449E-BB11-07AFDC633864}"/>
              </a:ext>
            </a:extLst>
          </p:cNvPr>
          <p:cNvSpPr/>
          <p:nvPr/>
        </p:nvSpPr>
        <p:spPr>
          <a:xfrm>
            <a:off x="2762843" y="4562630"/>
            <a:ext cx="1608881" cy="497712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서랍장류</a:t>
            </a:r>
          </a:p>
        </p:txBody>
      </p:sp>
      <p:sp>
        <p:nvSpPr>
          <p:cNvPr id="16" name="순서도: 수행의 시작/종료 15">
            <a:hlinkClick r:id="rId5" action="ppaction://hlinksldjump"/>
            <a:extLst>
              <a:ext uri="{FF2B5EF4-FFF2-40B4-BE49-F238E27FC236}">
                <a16:creationId xmlns:a16="http://schemas.microsoft.com/office/drawing/2014/main" id="{4B034822-8FEE-45DF-B28B-BF921482524E}"/>
              </a:ext>
            </a:extLst>
          </p:cNvPr>
          <p:cNvSpPr/>
          <p:nvPr/>
        </p:nvSpPr>
        <p:spPr>
          <a:xfrm>
            <a:off x="2762843" y="3856103"/>
            <a:ext cx="1608881" cy="497712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+mj-ea"/>
                <a:ea typeface="+mj-ea"/>
              </a:rPr>
              <a:t>침대류</a:t>
            </a:r>
            <a:endParaRPr lang="ko-KR" altLang="en-US" sz="1600" dirty="0"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76D8CEB-84F4-4CA3-9844-A6340DBA4A0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371724" y="2691905"/>
            <a:ext cx="1879157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051CF9-3F94-463E-BB84-C4862B34618A}"/>
              </a:ext>
            </a:extLst>
          </p:cNvPr>
          <p:cNvCxnSpPr>
            <a:cxnSpLocks/>
          </p:cNvCxnSpPr>
          <p:nvPr/>
        </p:nvCxnSpPr>
        <p:spPr>
          <a:xfrm>
            <a:off x="6250881" y="2691905"/>
            <a:ext cx="0" cy="2150704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FBB434B5-5884-4C7E-A36E-1EDDD959231A}"/>
              </a:ext>
            </a:extLst>
          </p:cNvPr>
          <p:cNvSpPr/>
          <p:nvPr/>
        </p:nvSpPr>
        <p:spPr>
          <a:xfrm rot="5400000">
            <a:off x="7915821" y="3667974"/>
            <a:ext cx="330081" cy="284553"/>
          </a:xfrm>
          <a:prstGeom prst="triangle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545C97-4CFA-4239-9068-907B11B9DB02}"/>
              </a:ext>
            </a:extLst>
          </p:cNvPr>
          <p:cNvCxnSpPr>
            <a:cxnSpLocks/>
          </p:cNvCxnSpPr>
          <p:nvPr/>
        </p:nvCxnSpPr>
        <p:spPr>
          <a:xfrm>
            <a:off x="4371724" y="3417454"/>
            <a:ext cx="1879157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3F3326-68E2-4BDB-8853-347A9F0D7D8C}"/>
              </a:ext>
            </a:extLst>
          </p:cNvPr>
          <p:cNvCxnSpPr>
            <a:cxnSpLocks/>
          </p:cNvCxnSpPr>
          <p:nvPr/>
        </p:nvCxnSpPr>
        <p:spPr>
          <a:xfrm>
            <a:off x="4371724" y="4163835"/>
            <a:ext cx="1879157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507BBF5-E657-4CE7-9543-FAAB1DDCAB28}"/>
              </a:ext>
            </a:extLst>
          </p:cNvPr>
          <p:cNvCxnSpPr>
            <a:cxnSpLocks/>
          </p:cNvCxnSpPr>
          <p:nvPr/>
        </p:nvCxnSpPr>
        <p:spPr>
          <a:xfrm>
            <a:off x="4371724" y="4842609"/>
            <a:ext cx="1879157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FEBA58-FD7C-4200-9875-84ABD2728D14}"/>
              </a:ext>
            </a:extLst>
          </p:cNvPr>
          <p:cNvCxnSpPr>
            <a:cxnSpLocks/>
          </p:cNvCxnSpPr>
          <p:nvPr/>
        </p:nvCxnSpPr>
        <p:spPr>
          <a:xfrm>
            <a:off x="6250881" y="3815491"/>
            <a:ext cx="1879157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7053383-BF22-4C11-BCB0-1A350C775726}"/>
              </a:ext>
            </a:extLst>
          </p:cNvPr>
          <p:cNvSpPr txBox="1"/>
          <p:nvPr/>
        </p:nvSpPr>
        <p:spPr>
          <a:xfrm>
            <a:off x="8223138" y="3230285"/>
            <a:ext cx="3060745" cy="1159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/>
              <a:t>카테고리 선택 시</a:t>
            </a:r>
            <a:endParaRPr lang="en-US" altLang="ko-KR" sz="2800" dirty="0"/>
          </a:p>
          <a:p>
            <a:pPr algn="ctr">
              <a:lnSpc>
                <a:spcPct val="130000"/>
              </a:lnSpc>
            </a:pPr>
            <a:r>
              <a:rPr lang="ko-KR" altLang="en-US" sz="2800" dirty="0"/>
              <a:t>촬영화면으로 이동</a:t>
            </a:r>
          </a:p>
        </p:txBody>
      </p:sp>
      <p:sp>
        <p:nvSpPr>
          <p:cNvPr id="35" name="바닥글 개체 틀 34">
            <a:extLst>
              <a:ext uri="{FF2B5EF4-FFF2-40B4-BE49-F238E27FC236}">
                <a16:creationId xmlns:a16="http://schemas.microsoft.com/office/drawing/2014/main" id="{2BC7E391-AC46-4428-B44B-3A74681E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2CBDCEC0-3E1F-4FDF-BCC9-19B2647C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화살표: 오른쪽 1">
            <a:hlinkClick r:id="rId6" action="ppaction://hlinksldjump"/>
            <a:extLst>
              <a:ext uri="{FF2B5EF4-FFF2-40B4-BE49-F238E27FC236}">
                <a16:creationId xmlns:a16="http://schemas.microsoft.com/office/drawing/2014/main" id="{19FD3881-1205-4A1E-B413-59D69C933752}"/>
              </a:ext>
            </a:extLst>
          </p:cNvPr>
          <p:cNvSpPr/>
          <p:nvPr/>
        </p:nvSpPr>
        <p:spPr>
          <a:xfrm>
            <a:off x="11471422" y="458460"/>
            <a:ext cx="447040" cy="365125"/>
          </a:xfrm>
          <a:prstGeom prst="rightArrow">
            <a:avLst/>
          </a:prstGeom>
          <a:solidFill>
            <a:srgbClr val="89D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09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650364-6C9E-442C-842C-F448121C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01.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개요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701A34-A5B1-409C-9489-2C99F0264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8814" y="784775"/>
            <a:ext cx="6145823" cy="5267233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 소개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주제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배경 및 필요성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폐기물 발생 현황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폐기물 감축 방안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인터뷰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목표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계획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환경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CCC4B-113D-4D6A-A625-303148CE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51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4EA1E5-1806-43DC-8D44-56736084819A}"/>
              </a:ext>
            </a:extLst>
          </p:cNvPr>
          <p:cNvSpPr/>
          <p:nvPr/>
        </p:nvSpPr>
        <p:spPr>
          <a:xfrm>
            <a:off x="2360653" y="756501"/>
            <a:ext cx="2413262" cy="4852447"/>
          </a:xfrm>
          <a:prstGeom prst="roundRect">
            <a:avLst>
              <a:gd name="adj" fmla="val 11198"/>
            </a:avLst>
          </a:prstGeom>
          <a:blipFill>
            <a:blip r:embed="rId3"/>
            <a:stretch>
              <a:fillRect b="-10151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BD63E0C-27DB-4291-96A6-130C7BCE30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 r="21540"/>
          <a:stretch/>
        </p:blipFill>
        <p:spPr>
          <a:xfrm>
            <a:off x="0" y="641023"/>
            <a:ext cx="5374640" cy="7728038"/>
          </a:xfrm>
          <a:prstGeom prst="rect">
            <a:avLst/>
          </a:prstGeom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2DFC41A-1D12-47DF-A78E-B8B7ACB2C580}"/>
              </a:ext>
            </a:extLst>
          </p:cNvPr>
          <p:cNvSpPr/>
          <p:nvPr/>
        </p:nvSpPr>
        <p:spPr>
          <a:xfrm>
            <a:off x="2842260" y="849589"/>
            <a:ext cx="1503680" cy="59376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402 h 10402"/>
              <a:gd name="connsiteX1" fmla="*/ 9658 w 10000"/>
              <a:gd name="connsiteY1" fmla="*/ 0 h 10402"/>
              <a:gd name="connsiteX2" fmla="*/ 10000 w 10000"/>
              <a:gd name="connsiteY2" fmla="*/ 10402 h 10402"/>
              <a:gd name="connsiteX3" fmla="*/ 0 w 10000"/>
              <a:gd name="connsiteY3" fmla="*/ 10402 h 10402"/>
              <a:gd name="connsiteX4" fmla="*/ 0 w 10000"/>
              <a:gd name="connsiteY4" fmla="*/ 402 h 10402"/>
              <a:gd name="connsiteX0" fmla="*/ 0 w 10000"/>
              <a:gd name="connsiteY0" fmla="*/ 502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0 w 10000"/>
              <a:gd name="connsiteY4" fmla="*/ 502 h 10502"/>
              <a:gd name="connsiteX0" fmla="*/ 114 w 10000"/>
              <a:gd name="connsiteY0" fmla="*/ 636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114 w 10000"/>
              <a:gd name="connsiteY4" fmla="*/ 636 h 10502"/>
              <a:gd name="connsiteX0" fmla="*/ 38 w 10000"/>
              <a:gd name="connsiteY0" fmla="*/ 569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38 w 10000"/>
              <a:gd name="connsiteY4" fmla="*/ 569 h 10502"/>
              <a:gd name="connsiteX0" fmla="*/ 38 w 10000"/>
              <a:gd name="connsiteY0" fmla="*/ 636 h 10569"/>
              <a:gd name="connsiteX1" fmla="*/ 9734 w 10000"/>
              <a:gd name="connsiteY1" fmla="*/ 0 h 10569"/>
              <a:gd name="connsiteX2" fmla="*/ 10000 w 10000"/>
              <a:gd name="connsiteY2" fmla="*/ 10569 h 10569"/>
              <a:gd name="connsiteX3" fmla="*/ 0 w 10000"/>
              <a:gd name="connsiteY3" fmla="*/ 10569 h 10569"/>
              <a:gd name="connsiteX4" fmla="*/ 38 w 10000"/>
              <a:gd name="connsiteY4" fmla="*/ 636 h 10569"/>
              <a:gd name="connsiteX0" fmla="*/ 38 w 10000"/>
              <a:gd name="connsiteY0" fmla="*/ 536 h 10469"/>
              <a:gd name="connsiteX1" fmla="*/ 9747 w 10000"/>
              <a:gd name="connsiteY1" fmla="*/ 0 h 10469"/>
              <a:gd name="connsiteX2" fmla="*/ 10000 w 10000"/>
              <a:gd name="connsiteY2" fmla="*/ 10469 h 10469"/>
              <a:gd name="connsiteX3" fmla="*/ 0 w 10000"/>
              <a:gd name="connsiteY3" fmla="*/ 10469 h 10469"/>
              <a:gd name="connsiteX4" fmla="*/ 38 w 10000"/>
              <a:gd name="connsiteY4" fmla="*/ 536 h 10469"/>
              <a:gd name="connsiteX0" fmla="*/ 38 w 10000"/>
              <a:gd name="connsiteY0" fmla="*/ 503 h 10436"/>
              <a:gd name="connsiteX1" fmla="*/ 9722 w 10000"/>
              <a:gd name="connsiteY1" fmla="*/ 0 h 10436"/>
              <a:gd name="connsiteX2" fmla="*/ 10000 w 10000"/>
              <a:gd name="connsiteY2" fmla="*/ 10436 h 10436"/>
              <a:gd name="connsiteX3" fmla="*/ 0 w 10000"/>
              <a:gd name="connsiteY3" fmla="*/ 10436 h 10436"/>
              <a:gd name="connsiteX4" fmla="*/ 38 w 10000"/>
              <a:gd name="connsiteY4" fmla="*/ 503 h 1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36">
                <a:moveTo>
                  <a:pt x="38" y="503"/>
                </a:moveTo>
                <a:lnTo>
                  <a:pt x="9722" y="0"/>
                </a:lnTo>
                <a:cubicBezTo>
                  <a:pt x="9870" y="3501"/>
                  <a:pt x="9852" y="6935"/>
                  <a:pt x="10000" y="10436"/>
                </a:cubicBezTo>
                <a:lnTo>
                  <a:pt x="0" y="10436"/>
                </a:lnTo>
                <a:cubicBezTo>
                  <a:pt x="13" y="7125"/>
                  <a:pt x="25" y="3814"/>
                  <a:pt x="38" y="503"/>
                </a:cubicBezTo>
                <a:close/>
              </a:path>
            </a:pathLst>
          </a:custGeom>
          <a:blipFill>
            <a:blip r:embed="rId3"/>
            <a:stretch>
              <a:fillRect l="-32006" t="-15674" r="-28484" b="-7845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2A58F-D293-42AB-BF65-27A90D272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1" t="16689" r="48669" b="80476"/>
          <a:stretch/>
        </p:blipFill>
        <p:spPr>
          <a:xfrm>
            <a:off x="3309828" y="934647"/>
            <a:ext cx="514913" cy="211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318F1E-A407-4A0C-A2A6-3A5169EF7F4C}"/>
              </a:ext>
            </a:extLst>
          </p:cNvPr>
          <p:cNvSpPr/>
          <p:nvPr/>
        </p:nvSpPr>
        <p:spPr>
          <a:xfrm>
            <a:off x="3223204" y="1077267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AIRS</a:t>
            </a:r>
            <a:endParaRPr lang="en-US" altLang="ko-KR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F87CFF6-C52A-48EA-9F7D-8D432CAD897D}"/>
              </a:ext>
            </a:extLst>
          </p:cNvPr>
          <p:cNvSpPr/>
          <p:nvPr/>
        </p:nvSpPr>
        <p:spPr>
          <a:xfrm>
            <a:off x="3367240" y="5014556"/>
            <a:ext cx="386838" cy="386838"/>
          </a:xfrm>
          <a:prstGeom prst="ellipse">
            <a:avLst/>
          </a:prstGeom>
          <a:noFill/>
          <a:ln w="19050">
            <a:solidFill>
              <a:srgbClr val="2FA7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hlinkClick r:id="rId6" action="ppaction://hlinksldjump"/>
            <a:extLst>
              <a:ext uri="{FF2B5EF4-FFF2-40B4-BE49-F238E27FC236}">
                <a16:creationId xmlns:a16="http://schemas.microsoft.com/office/drawing/2014/main" id="{3B7A8533-FD24-43AA-9831-D193A2498D8B}"/>
              </a:ext>
            </a:extLst>
          </p:cNvPr>
          <p:cNvSpPr/>
          <p:nvPr/>
        </p:nvSpPr>
        <p:spPr>
          <a:xfrm>
            <a:off x="3400762" y="5048078"/>
            <a:ext cx="319794" cy="319794"/>
          </a:xfrm>
          <a:prstGeom prst="ellipse">
            <a:avLst/>
          </a:prstGeom>
          <a:gradFill>
            <a:gsLst>
              <a:gs pos="0">
                <a:srgbClr val="2FA782"/>
              </a:gs>
              <a:gs pos="83000">
                <a:srgbClr val="82D0A2"/>
              </a:gs>
              <a:gs pos="100000">
                <a:srgbClr val="82D0A2"/>
              </a:gs>
            </a:gsLst>
            <a:lin ang="2700000" scaled="0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9BC4DF-DEAD-499D-857C-5A03ED2C0E5E}"/>
              </a:ext>
            </a:extLst>
          </p:cNvPr>
          <p:cNvSpPr txBox="1"/>
          <p:nvPr/>
        </p:nvSpPr>
        <p:spPr>
          <a:xfrm rot="-60000">
            <a:off x="2735580" y="1374150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최대한 하나의 물품만 찍어주세요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순서도: 수행의 시작/종료 9">
            <a:hlinkClick r:id="rId7" action="ppaction://hlinksldjump"/>
            <a:extLst>
              <a:ext uri="{FF2B5EF4-FFF2-40B4-BE49-F238E27FC236}">
                <a16:creationId xmlns:a16="http://schemas.microsoft.com/office/drawing/2014/main" id="{0FFFF15C-7840-40D2-82BF-2172656F0406}"/>
              </a:ext>
            </a:extLst>
          </p:cNvPr>
          <p:cNvSpPr/>
          <p:nvPr/>
        </p:nvSpPr>
        <p:spPr>
          <a:xfrm>
            <a:off x="10147492" y="436935"/>
            <a:ext cx="1608881" cy="497712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+mj-ea"/>
                <a:ea typeface="+mj-ea"/>
              </a:rPr>
              <a:t>의자류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1" name="화살표: 왼쪽으로 구부러짐 10">
            <a:hlinkClick r:id="rId8" action="ppaction://hlinksldjump"/>
            <a:extLst>
              <a:ext uri="{FF2B5EF4-FFF2-40B4-BE49-F238E27FC236}">
                <a16:creationId xmlns:a16="http://schemas.microsoft.com/office/drawing/2014/main" id="{74DFE2DD-F096-48AA-92E1-0C93EAD6FE0B}"/>
              </a:ext>
            </a:extLst>
          </p:cNvPr>
          <p:cNvSpPr/>
          <p:nvPr/>
        </p:nvSpPr>
        <p:spPr>
          <a:xfrm>
            <a:off x="11307614" y="6018835"/>
            <a:ext cx="500297" cy="480933"/>
          </a:xfrm>
          <a:prstGeom prst="curvedLeftArrow">
            <a:avLst/>
          </a:prstGeom>
          <a:gradFill>
            <a:gsLst>
              <a:gs pos="93000">
                <a:srgbClr val="82D0A2"/>
              </a:gs>
              <a:gs pos="53000">
                <a:srgbClr val="32B58C"/>
              </a:gs>
              <a:gs pos="13000">
                <a:srgbClr val="82D0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BACA548-74EC-4A84-B4F6-EAFFC7C5D91C}"/>
              </a:ext>
            </a:extLst>
          </p:cNvPr>
          <p:cNvCxnSpPr>
            <a:cxnSpLocks/>
          </p:cNvCxnSpPr>
          <p:nvPr/>
        </p:nvCxnSpPr>
        <p:spPr>
          <a:xfrm>
            <a:off x="3738354" y="5212756"/>
            <a:ext cx="2194560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EE53801D-C627-4C38-81CA-5D510FF9D236}"/>
              </a:ext>
            </a:extLst>
          </p:cNvPr>
          <p:cNvSpPr/>
          <p:nvPr/>
        </p:nvSpPr>
        <p:spPr>
          <a:xfrm rot="5400000">
            <a:off x="5719518" y="5070842"/>
            <a:ext cx="330081" cy="284553"/>
          </a:xfrm>
          <a:prstGeom prst="triangle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16887-A7E1-49EF-B42E-8433BC67361B}"/>
              </a:ext>
            </a:extLst>
          </p:cNvPr>
          <p:cNvSpPr txBox="1"/>
          <p:nvPr/>
        </p:nvSpPr>
        <p:spPr>
          <a:xfrm>
            <a:off x="6165166" y="4628008"/>
            <a:ext cx="4685085" cy="1159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dirty="0"/>
              <a:t>버튼을 누르면</a:t>
            </a:r>
            <a:endParaRPr lang="en-US" altLang="ko-KR" sz="2800" dirty="0"/>
          </a:p>
          <a:p>
            <a:pPr>
              <a:lnSpc>
                <a:spcPct val="130000"/>
              </a:lnSpc>
            </a:pPr>
            <a:r>
              <a:rPr lang="ko-KR" altLang="en-US" sz="2800" dirty="0"/>
              <a:t>촬영한 대상을 자동 판단 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13DD625-6880-4990-8B4F-88FEFF1E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243ACCB-9EC3-4C85-B23D-E85C8C6B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50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4EA1E5-1806-43DC-8D44-56736084819A}"/>
              </a:ext>
            </a:extLst>
          </p:cNvPr>
          <p:cNvSpPr/>
          <p:nvPr/>
        </p:nvSpPr>
        <p:spPr>
          <a:xfrm>
            <a:off x="2360653" y="756501"/>
            <a:ext cx="2413262" cy="4852447"/>
          </a:xfrm>
          <a:prstGeom prst="roundRect">
            <a:avLst>
              <a:gd name="adj" fmla="val 111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BD63E0C-27DB-4291-96A6-130C7BCE3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 r="21540"/>
          <a:stretch/>
        </p:blipFill>
        <p:spPr>
          <a:xfrm>
            <a:off x="0" y="641023"/>
            <a:ext cx="5374640" cy="7728038"/>
          </a:xfrm>
          <a:prstGeom prst="rect">
            <a:avLst/>
          </a:prstGeom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2DFC41A-1D12-47DF-A78E-B8B7ACB2C580}"/>
              </a:ext>
            </a:extLst>
          </p:cNvPr>
          <p:cNvSpPr/>
          <p:nvPr/>
        </p:nvSpPr>
        <p:spPr>
          <a:xfrm>
            <a:off x="2842260" y="849589"/>
            <a:ext cx="1503680" cy="59376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402 h 10402"/>
              <a:gd name="connsiteX1" fmla="*/ 9658 w 10000"/>
              <a:gd name="connsiteY1" fmla="*/ 0 h 10402"/>
              <a:gd name="connsiteX2" fmla="*/ 10000 w 10000"/>
              <a:gd name="connsiteY2" fmla="*/ 10402 h 10402"/>
              <a:gd name="connsiteX3" fmla="*/ 0 w 10000"/>
              <a:gd name="connsiteY3" fmla="*/ 10402 h 10402"/>
              <a:gd name="connsiteX4" fmla="*/ 0 w 10000"/>
              <a:gd name="connsiteY4" fmla="*/ 402 h 10402"/>
              <a:gd name="connsiteX0" fmla="*/ 0 w 10000"/>
              <a:gd name="connsiteY0" fmla="*/ 502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0 w 10000"/>
              <a:gd name="connsiteY4" fmla="*/ 502 h 10502"/>
              <a:gd name="connsiteX0" fmla="*/ 114 w 10000"/>
              <a:gd name="connsiteY0" fmla="*/ 636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114 w 10000"/>
              <a:gd name="connsiteY4" fmla="*/ 636 h 10502"/>
              <a:gd name="connsiteX0" fmla="*/ 38 w 10000"/>
              <a:gd name="connsiteY0" fmla="*/ 569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38 w 10000"/>
              <a:gd name="connsiteY4" fmla="*/ 569 h 10502"/>
              <a:gd name="connsiteX0" fmla="*/ 38 w 10000"/>
              <a:gd name="connsiteY0" fmla="*/ 636 h 10569"/>
              <a:gd name="connsiteX1" fmla="*/ 9734 w 10000"/>
              <a:gd name="connsiteY1" fmla="*/ 0 h 10569"/>
              <a:gd name="connsiteX2" fmla="*/ 10000 w 10000"/>
              <a:gd name="connsiteY2" fmla="*/ 10569 h 10569"/>
              <a:gd name="connsiteX3" fmla="*/ 0 w 10000"/>
              <a:gd name="connsiteY3" fmla="*/ 10569 h 10569"/>
              <a:gd name="connsiteX4" fmla="*/ 38 w 10000"/>
              <a:gd name="connsiteY4" fmla="*/ 636 h 10569"/>
              <a:gd name="connsiteX0" fmla="*/ 38 w 10000"/>
              <a:gd name="connsiteY0" fmla="*/ 536 h 10469"/>
              <a:gd name="connsiteX1" fmla="*/ 9747 w 10000"/>
              <a:gd name="connsiteY1" fmla="*/ 0 h 10469"/>
              <a:gd name="connsiteX2" fmla="*/ 10000 w 10000"/>
              <a:gd name="connsiteY2" fmla="*/ 10469 h 10469"/>
              <a:gd name="connsiteX3" fmla="*/ 0 w 10000"/>
              <a:gd name="connsiteY3" fmla="*/ 10469 h 10469"/>
              <a:gd name="connsiteX4" fmla="*/ 38 w 10000"/>
              <a:gd name="connsiteY4" fmla="*/ 536 h 10469"/>
              <a:gd name="connsiteX0" fmla="*/ 38 w 10000"/>
              <a:gd name="connsiteY0" fmla="*/ 503 h 10436"/>
              <a:gd name="connsiteX1" fmla="*/ 9722 w 10000"/>
              <a:gd name="connsiteY1" fmla="*/ 0 h 10436"/>
              <a:gd name="connsiteX2" fmla="*/ 10000 w 10000"/>
              <a:gd name="connsiteY2" fmla="*/ 10436 h 10436"/>
              <a:gd name="connsiteX3" fmla="*/ 0 w 10000"/>
              <a:gd name="connsiteY3" fmla="*/ 10436 h 10436"/>
              <a:gd name="connsiteX4" fmla="*/ 38 w 10000"/>
              <a:gd name="connsiteY4" fmla="*/ 503 h 1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36">
                <a:moveTo>
                  <a:pt x="38" y="503"/>
                </a:moveTo>
                <a:lnTo>
                  <a:pt x="9722" y="0"/>
                </a:lnTo>
                <a:cubicBezTo>
                  <a:pt x="9870" y="3501"/>
                  <a:pt x="9852" y="6935"/>
                  <a:pt x="10000" y="10436"/>
                </a:cubicBezTo>
                <a:lnTo>
                  <a:pt x="0" y="10436"/>
                </a:lnTo>
                <a:cubicBezTo>
                  <a:pt x="13" y="7125"/>
                  <a:pt x="25" y="3814"/>
                  <a:pt x="38" y="5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2A58F-D293-42AB-BF65-27A90D272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1" t="16689" r="48669" b="80476"/>
          <a:stretch/>
        </p:blipFill>
        <p:spPr>
          <a:xfrm>
            <a:off x="3309828" y="934647"/>
            <a:ext cx="514913" cy="211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318F1E-A407-4A0C-A2A6-3A5169EF7F4C}"/>
              </a:ext>
            </a:extLst>
          </p:cNvPr>
          <p:cNvSpPr/>
          <p:nvPr/>
        </p:nvSpPr>
        <p:spPr>
          <a:xfrm>
            <a:off x="3223204" y="5084931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AIRS</a:t>
            </a:r>
            <a:endParaRPr lang="en-US" altLang="ko-KR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9BC4DF-DEAD-499D-857C-5A03ED2C0E5E}"/>
              </a:ext>
            </a:extLst>
          </p:cNvPr>
          <p:cNvSpPr txBox="1"/>
          <p:nvPr/>
        </p:nvSpPr>
        <p:spPr>
          <a:xfrm rot="-60000">
            <a:off x="2735580" y="3202408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+mn-ea"/>
              </a:rPr>
              <a:t>인식중입니다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r>
              <a:rPr lang="ko-KR" altLang="en-US" sz="1200" dirty="0">
                <a:latin typeface="+mn-ea"/>
              </a:rPr>
              <a:t>잠시만 기다려 주세요</a:t>
            </a:r>
          </a:p>
        </p:txBody>
      </p:sp>
      <p:pic>
        <p:nvPicPr>
          <p:cNvPr id="20" name="그래픽 19" descr="반복 단색으로 채워진">
            <a:extLst>
              <a:ext uri="{FF2B5EF4-FFF2-40B4-BE49-F238E27FC236}">
                <a16:creationId xmlns:a16="http://schemas.microsoft.com/office/drawing/2014/main" id="{274465D4-36B4-451F-8172-F049A2790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0084" y="2149735"/>
            <a:ext cx="914400" cy="91440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F89F0B-1631-430D-8DE9-D1C9901B30A7}"/>
              </a:ext>
            </a:extLst>
          </p:cNvPr>
          <p:cNvCxnSpPr>
            <a:cxnSpLocks/>
          </p:cNvCxnSpPr>
          <p:nvPr/>
        </p:nvCxnSpPr>
        <p:spPr>
          <a:xfrm flipH="1">
            <a:off x="6786880" y="1748155"/>
            <a:ext cx="782320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0AD418-4071-4171-AC6C-A26A81B92135}"/>
              </a:ext>
            </a:extLst>
          </p:cNvPr>
          <p:cNvCxnSpPr>
            <a:cxnSpLocks/>
          </p:cNvCxnSpPr>
          <p:nvPr/>
        </p:nvCxnSpPr>
        <p:spPr>
          <a:xfrm>
            <a:off x="6786880" y="1748155"/>
            <a:ext cx="0" cy="3220085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4005096-A549-4916-8914-32FAEFDE0CE7}"/>
              </a:ext>
            </a:extLst>
          </p:cNvPr>
          <p:cNvCxnSpPr>
            <a:cxnSpLocks/>
          </p:cNvCxnSpPr>
          <p:nvPr/>
        </p:nvCxnSpPr>
        <p:spPr>
          <a:xfrm>
            <a:off x="5374640" y="3358197"/>
            <a:ext cx="2194560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027587-F835-40B2-9524-CA04FC2B7A38}"/>
              </a:ext>
            </a:extLst>
          </p:cNvPr>
          <p:cNvCxnSpPr>
            <a:cxnSpLocks/>
          </p:cNvCxnSpPr>
          <p:nvPr/>
        </p:nvCxnSpPr>
        <p:spPr>
          <a:xfrm>
            <a:off x="6786880" y="4968240"/>
            <a:ext cx="782320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수행의 시작/종료 24">
            <a:hlinkClick r:id="rId7" action="ppaction://hlinksldjump"/>
            <a:extLst>
              <a:ext uri="{FF2B5EF4-FFF2-40B4-BE49-F238E27FC236}">
                <a16:creationId xmlns:a16="http://schemas.microsoft.com/office/drawing/2014/main" id="{2D5355D9-8A33-4AFC-BA12-FFEDD50C412A}"/>
              </a:ext>
            </a:extLst>
          </p:cNvPr>
          <p:cNvSpPr/>
          <p:nvPr/>
        </p:nvSpPr>
        <p:spPr>
          <a:xfrm>
            <a:off x="7884159" y="1345359"/>
            <a:ext cx="2773681" cy="682327"/>
          </a:xfrm>
          <a:prstGeom prst="flowChartTerminator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인식 실패</a:t>
            </a:r>
          </a:p>
        </p:txBody>
      </p:sp>
      <p:sp>
        <p:nvSpPr>
          <p:cNvPr id="26" name="순서도: 수행의 시작/종료 25">
            <a:hlinkClick r:id="rId8" action="ppaction://hlinksldjump"/>
            <a:extLst>
              <a:ext uri="{FF2B5EF4-FFF2-40B4-BE49-F238E27FC236}">
                <a16:creationId xmlns:a16="http://schemas.microsoft.com/office/drawing/2014/main" id="{8066A9CB-9758-48E1-A250-D146BC04992A}"/>
              </a:ext>
            </a:extLst>
          </p:cNvPr>
          <p:cNvSpPr/>
          <p:nvPr/>
        </p:nvSpPr>
        <p:spPr>
          <a:xfrm>
            <a:off x="7884159" y="3017033"/>
            <a:ext cx="2773681" cy="682327"/>
          </a:xfrm>
          <a:prstGeom prst="flowChartTerminator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인식 성공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폐기 대상</a:t>
            </a:r>
          </a:p>
        </p:txBody>
      </p:sp>
      <p:sp>
        <p:nvSpPr>
          <p:cNvPr id="27" name="순서도: 수행의 시작/종료 26">
            <a:hlinkClick r:id="rId9" action="ppaction://hlinksldjump"/>
            <a:extLst>
              <a:ext uri="{FF2B5EF4-FFF2-40B4-BE49-F238E27FC236}">
                <a16:creationId xmlns:a16="http://schemas.microsoft.com/office/drawing/2014/main" id="{45B7CBFB-7DC7-449F-9F5A-DBB82A593B59}"/>
              </a:ext>
            </a:extLst>
          </p:cNvPr>
          <p:cNvSpPr/>
          <p:nvPr/>
        </p:nvSpPr>
        <p:spPr>
          <a:xfrm>
            <a:off x="7884159" y="4627076"/>
            <a:ext cx="2773681" cy="682327"/>
          </a:xfrm>
          <a:prstGeom prst="flowChartTerminator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인식 성공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재사용 대상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BD1C706-FC0B-446A-95E4-9E2DD86C2A49}"/>
              </a:ext>
            </a:extLst>
          </p:cNvPr>
          <p:cNvSpPr/>
          <p:nvPr/>
        </p:nvSpPr>
        <p:spPr>
          <a:xfrm rot="5400000">
            <a:off x="7355804" y="1605878"/>
            <a:ext cx="330081" cy="284553"/>
          </a:xfrm>
          <a:prstGeom prst="triangle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1E35C2FD-FB6D-4418-921E-5D5B9C96FE66}"/>
              </a:ext>
            </a:extLst>
          </p:cNvPr>
          <p:cNvSpPr/>
          <p:nvPr/>
        </p:nvSpPr>
        <p:spPr>
          <a:xfrm rot="5400000">
            <a:off x="7355804" y="3216283"/>
            <a:ext cx="330081" cy="284553"/>
          </a:xfrm>
          <a:prstGeom prst="triangle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6028ACFD-E865-47FB-A94F-3C62DE8A9AF2}"/>
              </a:ext>
            </a:extLst>
          </p:cNvPr>
          <p:cNvSpPr/>
          <p:nvPr/>
        </p:nvSpPr>
        <p:spPr>
          <a:xfrm rot="5400000">
            <a:off x="7355804" y="4825962"/>
            <a:ext cx="330081" cy="284553"/>
          </a:xfrm>
          <a:prstGeom prst="triangle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으로 구부러짐 18">
            <a:hlinkClick r:id="rId10" action="ppaction://hlinksldjump"/>
            <a:extLst>
              <a:ext uri="{FF2B5EF4-FFF2-40B4-BE49-F238E27FC236}">
                <a16:creationId xmlns:a16="http://schemas.microsoft.com/office/drawing/2014/main" id="{54E818DB-5B9B-4F78-AEFA-BC65CD500446}"/>
              </a:ext>
            </a:extLst>
          </p:cNvPr>
          <p:cNvSpPr/>
          <p:nvPr/>
        </p:nvSpPr>
        <p:spPr>
          <a:xfrm>
            <a:off x="11307614" y="6018835"/>
            <a:ext cx="500297" cy="480933"/>
          </a:xfrm>
          <a:prstGeom prst="curvedLeftArrow">
            <a:avLst/>
          </a:prstGeom>
          <a:gradFill>
            <a:gsLst>
              <a:gs pos="93000">
                <a:srgbClr val="82D0A2"/>
              </a:gs>
              <a:gs pos="53000">
                <a:srgbClr val="32B58C"/>
              </a:gs>
              <a:gs pos="13000">
                <a:srgbClr val="82D0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36B269-A726-4E75-890F-09814C30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50C3BA-E9EB-438A-AAC8-200AE294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4EA1E5-1806-43DC-8D44-56736084819A}"/>
              </a:ext>
            </a:extLst>
          </p:cNvPr>
          <p:cNvSpPr/>
          <p:nvPr/>
        </p:nvSpPr>
        <p:spPr>
          <a:xfrm>
            <a:off x="2360653" y="756501"/>
            <a:ext cx="2413262" cy="4852447"/>
          </a:xfrm>
          <a:prstGeom prst="roundRect">
            <a:avLst>
              <a:gd name="adj" fmla="val 111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BD63E0C-27DB-4291-96A6-130C7BCE3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 r="21540"/>
          <a:stretch/>
        </p:blipFill>
        <p:spPr>
          <a:xfrm>
            <a:off x="0" y="641023"/>
            <a:ext cx="5374640" cy="7728038"/>
          </a:xfrm>
          <a:prstGeom prst="rect">
            <a:avLst/>
          </a:prstGeom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2DFC41A-1D12-47DF-A78E-B8B7ACB2C580}"/>
              </a:ext>
            </a:extLst>
          </p:cNvPr>
          <p:cNvSpPr/>
          <p:nvPr/>
        </p:nvSpPr>
        <p:spPr>
          <a:xfrm>
            <a:off x="2842260" y="849589"/>
            <a:ext cx="1503680" cy="59376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402 h 10402"/>
              <a:gd name="connsiteX1" fmla="*/ 9658 w 10000"/>
              <a:gd name="connsiteY1" fmla="*/ 0 h 10402"/>
              <a:gd name="connsiteX2" fmla="*/ 10000 w 10000"/>
              <a:gd name="connsiteY2" fmla="*/ 10402 h 10402"/>
              <a:gd name="connsiteX3" fmla="*/ 0 w 10000"/>
              <a:gd name="connsiteY3" fmla="*/ 10402 h 10402"/>
              <a:gd name="connsiteX4" fmla="*/ 0 w 10000"/>
              <a:gd name="connsiteY4" fmla="*/ 402 h 10402"/>
              <a:gd name="connsiteX0" fmla="*/ 0 w 10000"/>
              <a:gd name="connsiteY0" fmla="*/ 502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0 w 10000"/>
              <a:gd name="connsiteY4" fmla="*/ 502 h 10502"/>
              <a:gd name="connsiteX0" fmla="*/ 114 w 10000"/>
              <a:gd name="connsiteY0" fmla="*/ 636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114 w 10000"/>
              <a:gd name="connsiteY4" fmla="*/ 636 h 10502"/>
              <a:gd name="connsiteX0" fmla="*/ 38 w 10000"/>
              <a:gd name="connsiteY0" fmla="*/ 569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38 w 10000"/>
              <a:gd name="connsiteY4" fmla="*/ 569 h 10502"/>
              <a:gd name="connsiteX0" fmla="*/ 38 w 10000"/>
              <a:gd name="connsiteY0" fmla="*/ 636 h 10569"/>
              <a:gd name="connsiteX1" fmla="*/ 9734 w 10000"/>
              <a:gd name="connsiteY1" fmla="*/ 0 h 10569"/>
              <a:gd name="connsiteX2" fmla="*/ 10000 w 10000"/>
              <a:gd name="connsiteY2" fmla="*/ 10569 h 10569"/>
              <a:gd name="connsiteX3" fmla="*/ 0 w 10000"/>
              <a:gd name="connsiteY3" fmla="*/ 10569 h 10569"/>
              <a:gd name="connsiteX4" fmla="*/ 38 w 10000"/>
              <a:gd name="connsiteY4" fmla="*/ 636 h 10569"/>
              <a:gd name="connsiteX0" fmla="*/ 38 w 10000"/>
              <a:gd name="connsiteY0" fmla="*/ 536 h 10469"/>
              <a:gd name="connsiteX1" fmla="*/ 9747 w 10000"/>
              <a:gd name="connsiteY1" fmla="*/ 0 h 10469"/>
              <a:gd name="connsiteX2" fmla="*/ 10000 w 10000"/>
              <a:gd name="connsiteY2" fmla="*/ 10469 h 10469"/>
              <a:gd name="connsiteX3" fmla="*/ 0 w 10000"/>
              <a:gd name="connsiteY3" fmla="*/ 10469 h 10469"/>
              <a:gd name="connsiteX4" fmla="*/ 38 w 10000"/>
              <a:gd name="connsiteY4" fmla="*/ 536 h 10469"/>
              <a:gd name="connsiteX0" fmla="*/ 38 w 10000"/>
              <a:gd name="connsiteY0" fmla="*/ 503 h 10436"/>
              <a:gd name="connsiteX1" fmla="*/ 9722 w 10000"/>
              <a:gd name="connsiteY1" fmla="*/ 0 h 10436"/>
              <a:gd name="connsiteX2" fmla="*/ 10000 w 10000"/>
              <a:gd name="connsiteY2" fmla="*/ 10436 h 10436"/>
              <a:gd name="connsiteX3" fmla="*/ 0 w 10000"/>
              <a:gd name="connsiteY3" fmla="*/ 10436 h 10436"/>
              <a:gd name="connsiteX4" fmla="*/ 38 w 10000"/>
              <a:gd name="connsiteY4" fmla="*/ 503 h 1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36">
                <a:moveTo>
                  <a:pt x="38" y="503"/>
                </a:moveTo>
                <a:lnTo>
                  <a:pt x="9722" y="0"/>
                </a:lnTo>
                <a:cubicBezTo>
                  <a:pt x="9870" y="3501"/>
                  <a:pt x="9852" y="6935"/>
                  <a:pt x="10000" y="10436"/>
                </a:cubicBezTo>
                <a:lnTo>
                  <a:pt x="0" y="10436"/>
                </a:lnTo>
                <a:cubicBezTo>
                  <a:pt x="13" y="7125"/>
                  <a:pt x="25" y="3814"/>
                  <a:pt x="38" y="5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2A58F-D293-42AB-BF65-27A90D272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1" t="16689" r="48669" b="80476"/>
          <a:stretch/>
        </p:blipFill>
        <p:spPr>
          <a:xfrm>
            <a:off x="3309828" y="934647"/>
            <a:ext cx="514913" cy="211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318F1E-A407-4A0C-A2A6-3A5169EF7F4C}"/>
              </a:ext>
            </a:extLst>
          </p:cNvPr>
          <p:cNvSpPr/>
          <p:nvPr/>
        </p:nvSpPr>
        <p:spPr>
          <a:xfrm>
            <a:off x="3265114" y="1146573"/>
            <a:ext cx="68789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AIRS</a:t>
            </a:r>
            <a:endParaRPr lang="en-US" altLang="ko-KR" sz="14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2D5355D9-8A33-4AFC-BA12-FFEDD50C412A}"/>
              </a:ext>
            </a:extLst>
          </p:cNvPr>
          <p:cNvSpPr/>
          <p:nvPr/>
        </p:nvSpPr>
        <p:spPr>
          <a:xfrm>
            <a:off x="9034230" y="358232"/>
            <a:ext cx="2773681" cy="682327"/>
          </a:xfrm>
          <a:prstGeom prst="flowChartTerminator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인식 실패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F1492-7A59-4C96-8991-ABBDB96F3120}"/>
              </a:ext>
            </a:extLst>
          </p:cNvPr>
          <p:cNvSpPr txBox="1"/>
          <p:nvPr/>
        </p:nvSpPr>
        <p:spPr>
          <a:xfrm rot="-60000">
            <a:off x="2735577" y="3969350"/>
            <a:ext cx="1717040" cy="984885"/>
          </a:xfrm>
          <a:prstGeom prst="rect">
            <a:avLst/>
          </a:prstGeom>
          <a:noFill/>
          <a:scene3d>
            <a:camera prst="orthographicFront">
              <a:rot lat="0" lon="0" rev="2154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인식에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실패하였습니다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최대한 하나의 물품만</a:t>
            </a:r>
            <a:endParaRPr lang="en-US" altLang="ko-KR" sz="1100" dirty="0">
              <a:latin typeface="+mn-ea"/>
            </a:endParaRPr>
          </a:p>
          <a:p>
            <a:pPr algn="ctr"/>
            <a:r>
              <a:rPr lang="ko-KR" altLang="en-US" sz="1100" dirty="0">
                <a:latin typeface="+mn-ea"/>
              </a:rPr>
              <a:t>나오도록 촬영해주세요</a:t>
            </a:r>
          </a:p>
        </p:txBody>
      </p:sp>
      <p:sp>
        <p:nvSpPr>
          <p:cNvPr id="12" name="화살표: 왼쪽으로 구부러짐 11">
            <a:hlinkClick r:id="rId5" action="ppaction://hlinksldjump"/>
            <a:extLst>
              <a:ext uri="{FF2B5EF4-FFF2-40B4-BE49-F238E27FC236}">
                <a16:creationId xmlns:a16="http://schemas.microsoft.com/office/drawing/2014/main" id="{E5713357-01D3-4FE8-AA02-2F3DC96DD421}"/>
              </a:ext>
            </a:extLst>
          </p:cNvPr>
          <p:cNvSpPr/>
          <p:nvPr/>
        </p:nvSpPr>
        <p:spPr>
          <a:xfrm>
            <a:off x="11307614" y="6018835"/>
            <a:ext cx="500297" cy="480933"/>
          </a:xfrm>
          <a:prstGeom prst="curvedLeftArrow">
            <a:avLst/>
          </a:prstGeom>
          <a:gradFill>
            <a:gsLst>
              <a:gs pos="93000">
                <a:srgbClr val="82D0A2"/>
              </a:gs>
              <a:gs pos="53000">
                <a:srgbClr val="32B58C"/>
              </a:gs>
              <a:gs pos="13000">
                <a:srgbClr val="82D0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순서도: 수행의 시작/종료 13">
            <a:hlinkClick r:id="rId6" action="ppaction://hlinksldjump"/>
            <a:extLst>
              <a:ext uri="{FF2B5EF4-FFF2-40B4-BE49-F238E27FC236}">
                <a16:creationId xmlns:a16="http://schemas.microsoft.com/office/drawing/2014/main" id="{D2E595BD-BE8A-4930-9F86-13A8F26024D9}"/>
              </a:ext>
            </a:extLst>
          </p:cNvPr>
          <p:cNvSpPr/>
          <p:nvPr/>
        </p:nvSpPr>
        <p:spPr>
          <a:xfrm>
            <a:off x="3151773" y="5081557"/>
            <a:ext cx="831022" cy="257079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latin typeface="+mj-ea"/>
                <a:ea typeface="+mj-ea"/>
              </a:rPr>
              <a:t>다시찍기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8983352-5682-4EA1-90DF-171075AA63E8}"/>
              </a:ext>
            </a:extLst>
          </p:cNvPr>
          <p:cNvSpPr/>
          <p:nvPr/>
        </p:nvSpPr>
        <p:spPr>
          <a:xfrm>
            <a:off x="2968796" y="1519364"/>
            <a:ext cx="1146634" cy="2305585"/>
          </a:xfrm>
          <a:prstGeom prst="roundRect">
            <a:avLst>
              <a:gd name="adj" fmla="val 0"/>
            </a:avLst>
          </a:prstGeom>
          <a:blipFill>
            <a:blip r:embed="rId7"/>
            <a:stretch>
              <a:fillRect b="-10151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B4A68D-B913-4F8B-B470-B0F212C73610}"/>
              </a:ext>
            </a:extLst>
          </p:cNvPr>
          <p:cNvCxnSpPr>
            <a:cxnSpLocks/>
          </p:cNvCxnSpPr>
          <p:nvPr/>
        </p:nvCxnSpPr>
        <p:spPr>
          <a:xfrm>
            <a:off x="3952346" y="5212756"/>
            <a:ext cx="2194560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5818C60F-CAA2-4A45-B41A-E0ABAFC6311B}"/>
              </a:ext>
            </a:extLst>
          </p:cNvPr>
          <p:cNvSpPr/>
          <p:nvPr/>
        </p:nvSpPr>
        <p:spPr>
          <a:xfrm rot="5400000">
            <a:off x="5933510" y="5070842"/>
            <a:ext cx="330081" cy="284553"/>
          </a:xfrm>
          <a:prstGeom prst="triangle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84E149-6ACE-4999-A362-AED0FB2C326E}"/>
              </a:ext>
            </a:extLst>
          </p:cNvPr>
          <p:cNvSpPr txBox="1"/>
          <p:nvPr/>
        </p:nvSpPr>
        <p:spPr>
          <a:xfrm>
            <a:off x="6290644" y="4948486"/>
            <a:ext cx="41854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/>
              <a:t>버튼을 누르면 다시 촬영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E33141-AF8D-464C-B30B-EB2FB84A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2B769C-010A-4DD9-86C9-6CDA50CF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377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4EA1E5-1806-43DC-8D44-56736084819A}"/>
              </a:ext>
            </a:extLst>
          </p:cNvPr>
          <p:cNvSpPr/>
          <p:nvPr/>
        </p:nvSpPr>
        <p:spPr>
          <a:xfrm>
            <a:off x="2360653" y="756501"/>
            <a:ext cx="2413262" cy="4852447"/>
          </a:xfrm>
          <a:prstGeom prst="roundRect">
            <a:avLst>
              <a:gd name="adj" fmla="val 111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BD63E0C-27DB-4291-96A6-130C7BCE3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 r="21540"/>
          <a:stretch/>
        </p:blipFill>
        <p:spPr>
          <a:xfrm>
            <a:off x="0" y="641023"/>
            <a:ext cx="5374640" cy="7728038"/>
          </a:xfrm>
          <a:prstGeom prst="rect">
            <a:avLst/>
          </a:prstGeom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2DFC41A-1D12-47DF-A78E-B8B7ACB2C580}"/>
              </a:ext>
            </a:extLst>
          </p:cNvPr>
          <p:cNvSpPr/>
          <p:nvPr/>
        </p:nvSpPr>
        <p:spPr>
          <a:xfrm>
            <a:off x="2842260" y="849589"/>
            <a:ext cx="1503680" cy="59376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402 h 10402"/>
              <a:gd name="connsiteX1" fmla="*/ 9658 w 10000"/>
              <a:gd name="connsiteY1" fmla="*/ 0 h 10402"/>
              <a:gd name="connsiteX2" fmla="*/ 10000 w 10000"/>
              <a:gd name="connsiteY2" fmla="*/ 10402 h 10402"/>
              <a:gd name="connsiteX3" fmla="*/ 0 w 10000"/>
              <a:gd name="connsiteY3" fmla="*/ 10402 h 10402"/>
              <a:gd name="connsiteX4" fmla="*/ 0 w 10000"/>
              <a:gd name="connsiteY4" fmla="*/ 402 h 10402"/>
              <a:gd name="connsiteX0" fmla="*/ 0 w 10000"/>
              <a:gd name="connsiteY0" fmla="*/ 502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0 w 10000"/>
              <a:gd name="connsiteY4" fmla="*/ 502 h 10502"/>
              <a:gd name="connsiteX0" fmla="*/ 114 w 10000"/>
              <a:gd name="connsiteY0" fmla="*/ 636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114 w 10000"/>
              <a:gd name="connsiteY4" fmla="*/ 636 h 10502"/>
              <a:gd name="connsiteX0" fmla="*/ 38 w 10000"/>
              <a:gd name="connsiteY0" fmla="*/ 569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38 w 10000"/>
              <a:gd name="connsiteY4" fmla="*/ 569 h 10502"/>
              <a:gd name="connsiteX0" fmla="*/ 38 w 10000"/>
              <a:gd name="connsiteY0" fmla="*/ 636 h 10569"/>
              <a:gd name="connsiteX1" fmla="*/ 9734 w 10000"/>
              <a:gd name="connsiteY1" fmla="*/ 0 h 10569"/>
              <a:gd name="connsiteX2" fmla="*/ 10000 w 10000"/>
              <a:gd name="connsiteY2" fmla="*/ 10569 h 10569"/>
              <a:gd name="connsiteX3" fmla="*/ 0 w 10000"/>
              <a:gd name="connsiteY3" fmla="*/ 10569 h 10569"/>
              <a:gd name="connsiteX4" fmla="*/ 38 w 10000"/>
              <a:gd name="connsiteY4" fmla="*/ 636 h 10569"/>
              <a:gd name="connsiteX0" fmla="*/ 38 w 10000"/>
              <a:gd name="connsiteY0" fmla="*/ 536 h 10469"/>
              <a:gd name="connsiteX1" fmla="*/ 9747 w 10000"/>
              <a:gd name="connsiteY1" fmla="*/ 0 h 10469"/>
              <a:gd name="connsiteX2" fmla="*/ 10000 w 10000"/>
              <a:gd name="connsiteY2" fmla="*/ 10469 h 10469"/>
              <a:gd name="connsiteX3" fmla="*/ 0 w 10000"/>
              <a:gd name="connsiteY3" fmla="*/ 10469 h 10469"/>
              <a:gd name="connsiteX4" fmla="*/ 38 w 10000"/>
              <a:gd name="connsiteY4" fmla="*/ 536 h 10469"/>
              <a:gd name="connsiteX0" fmla="*/ 38 w 10000"/>
              <a:gd name="connsiteY0" fmla="*/ 503 h 10436"/>
              <a:gd name="connsiteX1" fmla="*/ 9722 w 10000"/>
              <a:gd name="connsiteY1" fmla="*/ 0 h 10436"/>
              <a:gd name="connsiteX2" fmla="*/ 10000 w 10000"/>
              <a:gd name="connsiteY2" fmla="*/ 10436 h 10436"/>
              <a:gd name="connsiteX3" fmla="*/ 0 w 10000"/>
              <a:gd name="connsiteY3" fmla="*/ 10436 h 10436"/>
              <a:gd name="connsiteX4" fmla="*/ 38 w 10000"/>
              <a:gd name="connsiteY4" fmla="*/ 503 h 1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36">
                <a:moveTo>
                  <a:pt x="38" y="503"/>
                </a:moveTo>
                <a:lnTo>
                  <a:pt x="9722" y="0"/>
                </a:lnTo>
                <a:cubicBezTo>
                  <a:pt x="9870" y="3501"/>
                  <a:pt x="9852" y="6935"/>
                  <a:pt x="10000" y="10436"/>
                </a:cubicBezTo>
                <a:lnTo>
                  <a:pt x="0" y="10436"/>
                </a:lnTo>
                <a:cubicBezTo>
                  <a:pt x="13" y="7125"/>
                  <a:pt x="25" y="3814"/>
                  <a:pt x="38" y="5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2A58F-D293-42AB-BF65-27A90D272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1" t="16689" r="48669" b="80476"/>
          <a:stretch/>
        </p:blipFill>
        <p:spPr>
          <a:xfrm>
            <a:off x="3309828" y="934647"/>
            <a:ext cx="514913" cy="211825"/>
          </a:xfrm>
          <a:prstGeom prst="rect">
            <a:avLst/>
          </a:prstGeom>
        </p:spPr>
      </p:pic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2D5355D9-8A33-4AFC-BA12-FFEDD50C412A}"/>
              </a:ext>
            </a:extLst>
          </p:cNvPr>
          <p:cNvSpPr/>
          <p:nvPr/>
        </p:nvSpPr>
        <p:spPr>
          <a:xfrm>
            <a:off x="9034230" y="358232"/>
            <a:ext cx="2773681" cy="682327"/>
          </a:xfrm>
          <a:prstGeom prst="flowChartTerminator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인식 성공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폐기 대상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F1492-7A59-4C96-8991-ABBDB96F3120}"/>
              </a:ext>
            </a:extLst>
          </p:cNvPr>
          <p:cNvSpPr txBox="1"/>
          <p:nvPr/>
        </p:nvSpPr>
        <p:spPr>
          <a:xfrm rot="-60000">
            <a:off x="2735578" y="4126706"/>
            <a:ext cx="1717040" cy="276999"/>
          </a:xfrm>
          <a:prstGeom prst="rect">
            <a:avLst/>
          </a:prstGeom>
          <a:noFill/>
          <a:scene3d>
            <a:camera prst="orthographicFront">
              <a:rot lat="0" lon="0" rev="2154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분석 결과</a:t>
            </a:r>
            <a:r>
              <a:rPr lang="en-US" altLang="ko-KR" sz="1200" dirty="0">
                <a:latin typeface="+mn-ea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A0430-F0A8-41FB-8FD4-D60D92F45923}"/>
              </a:ext>
            </a:extLst>
          </p:cNvPr>
          <p:cNvSpPr txBox="1"/>
          <p:nvPr/>
        </p:nvSpPr>
        <p:spPr>
          <a:xfrm>
            <a:off x="2579704" y="4491271"/>
            <a:ext cx="1967734" cy="307777"/>
          </a:xfrm>
          <a:prstGeom prst="rect">
            <a:avLst/>
          </a:prstGeom>
          <a:noFill/>
          <a:scene3d>
            <a:camera prst="orthographicFront">
              <a:rot lat="0" lon="0" rev="3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+mj-ea"/>
                <a:ea typeface="+mj-ea"/>
              </a:rPr>
              <a:t>“</a:t>
            </a:r>
            <a:r>
              <a:rPr lang="ko-KR" altLang="en-US" sz="1400" dirty="0">
                <a:latin typeface="+mj-ea"/>
                <a:ea typeface="+mj-ea"/>
              </a:rPr>
              <a:t>폐기</a:t>
            </a:r>
            <a:r>
              <a:rPr lang="ko-KR" altLang="en-US" sz="1400" dirty="0">
                <a:solidFill>
                  <a:srgbClr val="82D0A2"/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rgbClr val="82D0A2"/>
                </a:solidFill>
                <a:latin typeface="+mj-ea"/>
                <a:ea typeface="+mj-ea"/>
              </a:rPr>
              <a:t>추천드립니다</a:t>
            </a:r>
            <a:r>
              <a:rPr lang="en-US" altLang="ko-KR" sz="1400" dirty="0">
                <a:latin typeface="+mj-ea"/>
                <a:ea typeface="+mj-ea"/>
              </a:rPr>
              <a:t>”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5B7C3D-ABA5-490F-A930-188FC07D9D06}"/>
              </a:ext>
            </a:extLst>
          </p:cNvPr>
          <p:cNvSpPr/>
          <p:nvPr/>
        </p:nvSpPr>
        <p:spPr>
          <a:xfrm>
            <a:off x="3265114" y="1146573"/>
            <a:ext cx="68789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AIRS</a:t>
            </a:r>
            <a:endParaRPr lang="en-US" altLang="ko-KR" sz="14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63C74B1-35D2-4D8C-99C1-71563A9049B5}"/>
              </a:ext>
            </a:extLst>
          </p:cNvPr>
          <p:cNvSpPr/>
          <p:nvPr/>
        </p:nvSpPr>
        <p:spPr>
          <a:xfrm>
            <a:off x="2968796" y="1519364"/>
            <a:ext cx="1146634" cy="2305585"/>
          </a:xfrm>
          <a:prstGeom prst="roundRect">
            <a:avLst>
              <a:gd name="adj" fmla="val 0"/>
            </a:avLst>
          </a:prstGeom>
          <a:blipFill>
            <a:blip r:embed="rId5"/>
            <a:stretch>
              <a:fillRect b="-10151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>
            <a:hlinkClick r:id="rId6" action="ppaction://hlinksldjump"/>
            <a:extLst>
              <a:ext uri="{FF2B5EF4-FFF2-40B4-BE49-F238E27FC236}">
                <a16:creationId xmlns:a16="http://schemas.microsoft.com/office/drawing/2014/main" id="{886D1BD0-0147-4FBF-9EB0-8B010925F27D}"/>
              </a:ext>
            </a:extLst>
          </p:cNvPr>
          <p:cNvSpPr/>
          <p:nvPr/>
        </p:nvSpPr>
        <p:spPr>
          <a:xfrm>
            <a:off x="3178587" y="5011877"/>
            <a:ext cx="831022" cy="257079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+mj-ea"/>
                <a:ea typeface="+mj-ea"/>
              </a:rPr>
              <a:t>홈으로</a:t>
            </a:r>
          </a:p>
        </p:txBody>
      </p:sp>
      <p:sp>
        <p:nvSpPr>
          <p:cNvPr id="22" name="화살표: 왼쪽으로 구부러짐 21">
            <a:hlinkClick r:id="rId7" action="ppaction://hlinksldjump"/>
            <a:extLst>
              <a:ext uri="{FF2B5EF4-FFF2-40B4-BE49-F238E27FC236}">
                <a16:creationId xmlns:a16="http://schemas.microsoft.com/office/drawing/2014/main" id="{FFDDDDE9-C679-484D-A15A-C89A2F8930B5}"/>
              </a:ext>
            </a:extLst>
          </p:cNvPr>
          <p:cNvSpPr/>
          <p:nvPr/>
        </p:nvSpPr>
        <p:spPr>
          <a:xfrm>
            <a:off x="11307614" y="6018835"/>
            <a:ext cx="500297" cy="480933"/>
          </a:xfrm>
          <a:prstGeom prst="curvedLeftArrow">
            <a:avLst/>
          </a:prstGeom>
          <a:gradFill>
            <a:gsLst>
              <a:gs pos="93000">
                <a:srgbClr val="82D0A2"/>
              </a:gs>
              <a:gs pos="53000">
                <a:srgbClr val="32B58C"/>
              </a:gs>
              <a:gs pos="13000">
                <a:srgbClr val="82D0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4C056B-ECEA-436B-B790-31362639ADA2}"/>
              </a:ext>
            </a:extLst>
          </p:cNvPr>
          <p:cNvCxnSpPr>
            <a:cxnSpLocks/>
          </p:cNvCxnSpPr>
          <p:nvPr/>
        </p:nvCxnSpPr>
        <p:spPr>
          <a:xfrm>
            <a:off x="3998014" y="5118026"/>
            <a:ext cx="2194560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7EF70C0-1775-45FA-8EB9-837C9E7DEE25}"/>
              </a:ext>
            </a:extLst>
          </p:cNvPr>
          <p:cNvSpPr txBox="1"/>
          <p:nvPr/>
        </p:nvSpPr>
        <p:spPr>
          <a:xfrm>
            <a:off x="6248394" y="4856415"/>
            <a:ext cx="455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버튼을 누르면 홈으로 이동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6DD65A65-CFE2-4C46-8CCB-3A704361E9C4}"/>
              </a:ext>
            </a:extLst>
          </p:cNvPr>
          <p:cNvSpPr/>
          <p:nvPr/>
        </p:nvSpPr>
        <p:spPr>
          <a:xfrm rot="5400000">
            <a:off x="5913828" y="4975749"/>
            <a:ext cx="330081" cy="284553"/>
          </a:xfrm>
          <a:prstGeom prst="triangle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90365E89-01DA-4D4C-BAD1-88E9CEBD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68FAD83-A281-4F54-9946-4F39988A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815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4EA1E5-1806-43DC-8D44-56736084819A}"/>
              </a:ext>
            </a:extLst>
          </p:cNvPr>
          <p:cNvSpPr/>
          <p:nvPr/>
        </p:nvSpPr>
        <p:spPr>
          <a:xfrm>
            <a:off x="2360653" y="756501"/>
            <a:ext cx="2413262" cy="4852447"/>
          </a:xfrm>
          <a:prstGeom prst="roundRect">
            <a:avLst>
              <a:gd name="adj" fmla="val 111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BD63E0C-27DB-4291-96A6-130C7BCE3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8" r="21540"/>
          <a:stretch/>
        </p:blipFill>
        <p:spPr>
          <a:xfrm>
            <a:off x="0" y="641023"/>
            <a:ext cx="5374640" cy="7728038"/>
          </a:xfrm>
          <a:prstGeom prst="rect">
            <a:avLst/>
          </a:prstGeom>
        </p:spPr>
      </p:pic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42DFC41A-1D12-47DF-A78E-B8B7ACB2C580}"/>
              </a:ext>
            </a:extLst>
          </p:cNvPr>
          <p:cNvSpPr/>
          <p:nvPr/>
        </p:nvSpPr>
        <p:spPr>
          <a:xfrm>
            <a:off x="2842260" y="849589"/>
            <a:ext cx="1503680" cy="59376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402 h 10402"/>
              <a:gd name="connsiteX1" fmla="*/ 9658 w 10000"/>
              <a:gd name="connsiteY1" fmla="*/ 0 h 10402"/>
              <a:gd name="connsiteX2" fmla="*/ 10000 w 10000"/>
              <a:gd name="connsiteY2" fmla="*/ 10402 h 10402"/>
              <a:gd name="connsiteX3" fmla="*/ 0 w 10000"/>
              <a:gd name="connsiteY3" fmla="*/ 10402 h 10402"/>
              <a:gd name="connsiteX4" fmla="*/ 0 w 10000"/>
              <a:gd name="connsiteY4" fmla="*/ 402 h 10402"/>
              <a:gd name="connsiteX0" fmla="*/ 0 w 10000"/>
              <a:gd name="connsiteY0" fmla="*/ 502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0 w 10000"/>
              <a:gd name="connsiteY4" fmla="*/ 502 h 10502"/>
              <a:gd name="connsiteX0" fmla="*/ 114 w 10000"/>
              <a:gd name="connsiteY0" fmla="*/ 636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114 w 10000"/>
              <a:gd name="connsiteY4" fmla="*/ 636 h 10502"/>
              <a:gd name="connsiteX0" fmla="*/ 38 w 10000"/>
              <a:gd name="connsiteY0" fmla="*/ 569 h 10502"/>
              <a:gd name="connsiteX1" fmla="*/ 9557 w 10000"/>
              <a:gd name="connsiteY1" fmla="*/ 0 h 10502"/>
              <a:gd name="connsiteX2" fmla="*/ 10000 w 10000"/>
              <a:gd name="connsiteY2" fmla="*/ 10502 h 10502"/>
              <a:gd name="connsiteX3" fmla="*/ 0 w 10000"/>
              <a:gd name="connsiteY3" fmla="*/ 10502 h 10502"/>
              <a:gd name="connsiteX4" fmla="*/ 38 w 10000"/>
              <a:gd name="connsiteY4" fmla="*/ 569 h 10502"/>
              <a:gd name="connsiteX0" fmla="*/ 38 w 10000"/>
              <a:gd name="connsiteY0" fmla="*/ 636 h 10569"/>
              <a:gd name="connsiteX1" fmla="*/ 9734 w 10000"/>
              <a:gd name="connsiteY1" fmla="*/ 0 h 10569"/>
              <a:gd name="connsiteX2" fmla="*/ 10000 w 10000"/>
              <a:gd name="connsiteY2" fmla="*/ 10569 h 10569"/>
              <a:gd name="connsiteX3" fmla="*/ 0 w 10000"/>
              <a:gd name="connsiteY3" fmla="*/ 10569 h 10569"/>
              <a:gd name="connsiteX4" fmla="*/ 38 w 10000"/>
              <a:gd name="connsiteY4" fmla="*/ 636 h 10569"/>
              <a:gd name="connsiteX0" fmla="*/ 38 w 10000"/>
              <a:gd name="connsiteY0" fmla="*/ 536 h 10469"/>
              <a:gd name="connsiteX1" fmla="*/ 9747 w 10000"/>
              <a:gd name="connsiteY1" fmla="*/ 0 h 10469"/>
              <a:gd name="connsiteX2" fmla="*/ 10000 w 10000"/>
              <a:gd name="connsiteY2" fmla="*/ 10469 h 10469"/>
              <a:gd name="connsiteX3" fmla="*/ 0 w 10000"/>
              <a:gd name="connsiteY3" fmla="*/ 10469 h 10469"/>
              <a:gd name="connsiteX4" fmla="*/ 38 w 10000"/>
              <a:gd name="connsiteY4" fmla="*/ 536 h 10469"/>
              <a:gd name="connsiteX0" fmla="*/ 38 w 10000"/>
              <a:gd name="connsiteY0" fmla="*/ 503 h 10436"/>
              <a:gd name="connsiteX1" fmla="*/ 9722 w 10000"/>
              <a:gd name="connsiteY1" fmla="*/ 0 h 10436"/>
              <a:gd name="connsiteX2" fmla="*/ 10000 w 10000"/>
              <a:gd name="connsiteY2" fmla="*/ 10436 h 10436"/>
              <a:gd name="connsiteX3" fmla="*/ 0 w 10000"/>
              <a:gd name="connsiteY3" fmla="*/ 10436 h 10436"/>
              <a:gd name="connsiteX4" fmla="*/ 38 w 10000"/>
              <a:gd name="connsiteY4" fmla="*/ 503 h 1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36">
                <a:moveTo>
                  <a:pt x="38" y="503"/>
                </a:moveTo>
                <a:lnTo>
                  <a:pt x="9722" y="0"/>
                </a:lnTo>
                <a:cubicBezTo>
                  <a:pt x="9870" y="3501"/>
                  <a:pt x="9852" y="6935"/>
                  <a:pt x="10000" y="10436"/>
                </a:cubicBezTo>
                <a:lnTo>
                  <a:pt x="0" y="10436"/>
                </a:lnTo>
                <a:cubicBezTo>
                  <a:pt x="13" y="7125"/>
                  <a:pt x="25" y="3814"/>
                  <a:pt x="38" y="5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2A58F-D293-42AB-BF65-27A90D272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1" t="16689" r="48669" b="80476"/>
          <a:stretch/>
        </p:blipFill>
        <p:spPr>
          <a:xfrm>
            <a:off x="3309828" y="934647"/>
            <a:ext cx="514913" cy="211825"/>
          </a:xfrm>
          <a:prstGeom prst="rect">
            <a:avLst/>
          </a:prstGeom>
        </p:spPr>
      </p:pic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2D5355D9-8A33-4AFC-BA12-FFEDD50C412A}"/>
              </a:ext>
            </a:extLst>
          </p:cNvPr>
          <p:cNvSpPr/>
          <p:nvPr/>
        </p:nvSpPr>
        <p:spPr>
          <a:xfrm>
            <a:off x="9034230" y="358232"/>
            <a:ext cx="2773681" cy="682327"/>
          </a:xfrm>
          <a:prstGeom prst="flowChartTerminator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인식 성공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재사용 대상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BCC19A-C210-42E5-8CF7-5D35705C7570}"/>
              </a:ext>
            </a:extLst>
          </p:cNvPr>
          <p:cNvSpPr/>
          <p:nvPr/>
        </p:nvSpPr>
        <p:spPr>
          <a:xfrm>
            <a:off x="3265114" y="1146573"/>
            <a:ext cx="68789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AIRS</a:t>
            </a:r>
            <a:endParaRPr lang="en-US" altLang="ko-KR" sz="14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C2FA6B4-FF03-4CD8-8105-F4A67AAB2970}"/>
              </a:ext>
            </a:extLst>
          </p:cNvPr>
          <p:cNvSpPr/>
          <p:nvPr/>
        </p:nvSpPr>
        <p:spPr>
          <a:xfrm>
            <a:off x="2968796" y="1519364"/>
            <a:ext cx="1146634" cy="2305585"/>
          </a:xfrm>
          <a:prstGeom prst="roundRect">
            <a:avLst>
              <a:gd name="adj" fmla="val 0"/>
            </a:avLst>
          </a:prstGeom>
          <a:blipFill>
            <a:blip r:embed="rId5"/>
            <a:stretch>
              <a:fillRect b="-10151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AE3B5F-F696-4E39-AAC0-91690D9529B5}"/>
              </a:ext>
            </a:extLst>
          </p:cNvPr>
          <p:cNvSpPr txBox="1"/>
          <p:nvPr/>
        </p:nvSpPr>
        <p:spPr>
          <a:xfrm rot="-60000">
            <a:off x="2735578" y="4126706"/>
            <a:ext cx="1717040" cy="276999"/>
          </a:xfrm>
          <a:prstGeom prst="rect">
            <a:avLst/>
          </a:prstGeom>
          <a:noFill/>
          <a:scene3d>
            <a:camera prst="orthographicFront">
              <a:rot lat="0" lon="0" rev="2154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분석 결과</a:t>
            </a:r>
            <a:r>
              <a:rPr lang="en-US" altLang="ko-KR" sz="1200" dirty="0">
                <a:latin typeface="+mn-ea"/>
              </a:rPr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BBF7A5-DF1C-48FF-B6C5-8BFFC12F6490}"/>
              </a:ext>
            </a:extLst>
          </p:cNvPr>
          <p:cNvSpPr txBox="1"/>
          <p:nvPr/>
        </p:nvSpPr>
        <p:spPr>
          <a:xfrm>
            <a:off x="2550577" y="4491271"/>
            <a:ext cx="2087042" cy="307777"/>
          </a:xfrm>
          <a:prstGeom prst="rect">
            <a:avLst/>
          </a:prstGeom>
          <a:noFill/>
          <a:scene3d>
            <a:camera prst="orthographicFront">
              <a:rot lat="0" lon="0" rev="3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+mj-ea"/>
                <a:ea typeface="+mj-ea"/>
              </a:rPr>
              <a:t>“</a:t>
            </a:r>
            <a:r>
              <a:rPr lang="ko-KR" altLang="en-US" sz="1400" dirty="0">
                <a:latin typeface="+mj-ea"/>
                <a:ea typeface="+mj-ea"/>
              </a:rPr>
              <a:t>재사용</a:t>
            </a:r>
            <a:r>
              <a:rPr lang="ko-KR" altLang="en-US" sz="1400" dirty="0">
                <a:solidFill>
                  <a:srgbClr val="82D0A2"/>
                </a:solidFill>
                <a:latin typeface="+mj-ea"/>
                <a:ea typeface="+mj-ea"/>
              </a:rPr>
              <a:t>을 </a:t>
            </a:r>
            <a:r>
              <a:rPr lang="ko-KR" altLang="en-US" sz="1400" dirty="0" err="1">
                <a:solidFill>
                  <a:srgbClr val="82D0A2"/>
                </a:solidFill>
                <a:latin typeface="+mj-ea"/>
                <a:ea typeface="+mj-ea"/>
              </a:rPr>
              <a:t>추천드립니다</a:t>
            </a:r>
            <a:r>
              <a:rPr lang="en-US" altLang="ko-KR" sz="1400" dirty="0">
                <a:latin typeface="+mj-ea"/>
                <a:ea typeface="+mj-ea"/>
              </a:rPr>
              <a:t>”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3" name="순서도: 수행의 시작/종료 22">
            <a:hlinkClick r:id="rId6" action="ppaction://hlinksldjump"/>
            <a:extLst>
              <a:ext uri="{FF2B5EF4-FFF2-40B4-BE49-F238E27FC236}">
                <a16:creationId xmlns:a16="http://schemas.microsoft.com/office/drawing/2014/main" id="{28A56BE2-D7A8-4F60-BBF3-BC5D336494C9}"/>
              </a:ext>
            </a:extLst>
          </p:cNvPr>
          <p:cNvSpPr/>
          <p:nvPr/>
        </p:nvSpPr>
        <p:spPr>
          <a:xfrm>
            <a:off x="3178587" y="5011877"/>
            <a:ext cx="831022" cy="257079"/>
          </a:xfrm>
          <a:prstGeom prst="flowChartTerminator">
            <a:avLst/>
          </a:prstGeom>
          <a:solidFill>
            <a:srgbClr val="89D1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+mj-ea"/>
                <a:ea typeface="+mj-ea"/>
              </a:rPr>
              <a:t>홈으로</a:t>
            </a:r>
          </a:p>
        </p:txBody>
      </p:sp>
      <p:sp>
        <p:nvSpPr>
          <p:cNvPr id="24" name="화살표: 왼쪽으로 구부러짐 23">
            <a:hlinkClick r:id="rId7" action="ppaction://hlinksldjump"/>
            <a:extLst>
              <a:ext uri="{FF2B5EF4-FFF2-40B4-BE49-F238E27FC236}">
                <a16:creationId xmlns:a16="http://schemas.microsoft.com/office/drawing/2014/main" id="{788B8119-76E4-4C5D-A27D-6EB3A16B4860}"/>
              </a:ext>
            </a:extLst>
          </p:cNvPr>
          <p:cNvSpPr/>
          <p:nvPr/>
        </p:nvSpPr>
        <p:spPr>
          <a:xfrm>
            <a:off x="11307614" y="6018835"/>
            <a:ext cx="500297" cy="480933"/>
          </a:xfrm>
          <a:prstGeom prst="curvedLeftArrow">
            <a:avLst/>
          </a:prstGeom>
          <a:gradFill>
            <a:gsLst>
              <a:gs pos="93000">
                <a:srgbClr val="82D0A2"/>
              </a:gs>
              <a:gs pos="53000">
                <a:srgbClr val="32B58C"/>
              </a:gs>
              <a:gs pos="13000">
                <a:srgbClr val="82D0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5C56842-C37D-4015-8402-4FE201993B9F}"/>
              </a:ext>
            </a:extLst>
          </p:cNvPr>
          <p:cNvCxnSpPr>
            <a:cxnSpLocks/>
          </p:cNvCxnSpPr>
          <p:nvPr/>
        </p:nvCxnSpPr>
        <p:spPr>
          <a:xfrm>
            <a:off x="3998014" y="5118026"/>
            <a:ext cx="2194560" cy="0"/>
          </a:xfrm>
          <a:prstGeom prst="line">
            <a:avLst/>
          </a:prstGeom>
          <a:ln w="28575">
            <a:solidFill>
              <a:srgbClr val="33B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F5C2A381-28E3-4917-9B0D-7A0A023592E2}"/>
              </a:ext>
            </a:extLst>
          </p:cNvPr>
          <p:cNvSpPr/>
          <p:nvPr/>
        </p:nvSpPr>
        <p:spPr>
          <a:xfrm rot="5400000">
            <a:off x="5913828" y="4975749"/>
            <a:ext cx="330081" cy="284553"/>
          </a:xfrm>
          <a:prstGeom prst="triangle">
            <a:avLst/>
          </a:prstGeom>
          <a:gradFill>
            <a:gsLst>
              <a:gs pos="0">
                <a:srgbClr val="2FA782">
                  <a:lumMod val="99000"/>
                </a:srgbClr>
              </a:gs>
              <a:gs pos="83000">
                <a:srgbClr val="82D0A2"/>
              </a:gs>
              <a:gs pos="100000">
                <a:srgbClr val="82D0A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3873E3-0A5C-4DD9-85DE-C9B7AF55F8FF}"/>
              </a:ext>
            </a:extLst>
          </p:cNvPr>
          <p:cNvSpPr txBox="1"/>
          <p:nvPr/>
        </p:nvSpPr>
        <p:spPr>
          <a:xfrm>
            <a:off x="6248394" y="4856415"/>
            <a:ext cx="455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버튼을 누르면 홈으로 이동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0C7C12-CC33-4939-B21E-837F6FDF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628CC2-A488-4478-97FB-4D402820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45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650364-6C9E-442C-842C-F448121C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9" y="784774"/>
            <a:ext cx="4091353" cy="25428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03.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사업화 방향 및 향후 계획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701A34-A5B1-409C-9489-2C99F0264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8814" y="784775"/>
            <a:ext cx="6145823" cy="5267233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시장과 고객 분석</a:t>
            </a:r>
            <a:endParaRPr lang="en-US" altLang="ko-KR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고객 분석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경쟁사 분석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SWOT </a:t>
            </a:r>
            <a:r>
              <a:rPr lang="ko-KR" altLang="en-US" dirty="0">
                <a:latin typeface="+mj-ea"/>
                <a:ea typeface="+mj-ea"/>
              </a:rPr>
              <a:t>분석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한계점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향후 계획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2D4353-461C-4B68-9ED8-1835BF3A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272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EAC67-CE68-4242-9979-0A950B0D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시장과 고객 분석 </a:t>
            </a:r>
            <a:r>
              <a:rPr lang="en-US" altLang="ko-KR" sz="2000" dirty="0">
                <a:latin typeface="+mj-ea"/>
              </a:rPr>
              <a:t>- </a:t>
            </a:r>
            <a:r>
              <a:rPr lang="ko-KR" altLang="en-US" sz="2000" dirty="0">
                <a:latin typeface="+mj-ea"/>
              </a:rPr>
              <a:t>고객 분석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9B1F6D4-F3BD-46E8-B55E-CAC59DE7AC58}"/>
              </a:ext>
            </a:extLst>
          </p:cNvPr>
          <p:cNvSpPr/>
          <p:nvPr/>
        </p:nvSpPr>
        <p:spPr>
          <a:xfrm rot="16200000">
            <a:off x="1175112" y="1506784"/>
            <a:ext cx="4146221" cy="5472123"/>
          </a:xfrm>
          <a:prstGeom prst="roundRect">
            <a:avLst>
              <a:gd name="adj" fmla="val 10000"/>
            </a:avLst>
          </a:prstGeom>
          <a:solidFill>
            <a:srgbClr val="C9E9DB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A157CC4-A3A6-4F27-ACA2-851C883B5BE3}"/>
              </a:ext>
            </a:extLst>
          </p:cNvPr>
          <p:cNvSpPr/>
          <p:nvPr/>
        </p:nvSpPr>
        <p:spPr>
          <a:xfrm rot="16200000">
            <a:off x="6870669" y="1506785"/>
            <a:ext cx="4146221" cy="5472122"/>
          </a:xfrm>
          <a:prstGeom prst="roundRect">
            <a:avLst>
              <a:gd name="adj" fmla="val 10000"/>
            </a:avLst>
          </a:prstGeom>
          <a:solidFill>
            <a:srgbClr val="C9E9DB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290" name="Picture 2" descr="나와 당신이 이어지며, 함께 공존하는 서울-I·SEOUL·U">
            <a:extLst>
              <a:ext uri="{FF2B5EF4-FFF2-40B4-BE49-F238E27FC236}">
                <a16:creationId xmlns:a16="http://schemas.microsoft.com/office/drawing/2014/main" id="{F2068130-6FC4-430C-BBAE-C5C9EA8E5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4"/>
          <a:stretch/>
        </p:blipFill>
        <p:spPr bwMode="auto">
          <a:xfrm>
            <a:off x="2329691" y="3384212"/>
            <a:ext cx="1837063" cy="3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A295C82-2121-49AE-AE5C-449C4F1B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564" y="2836190"/>
            <a:ext cx="1301502" cy="4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logo">
            <a:extLst>
              <a:ext uri="{FF2B5EF4-FFF2-40B4-BE49-F238E27FC236}">
                <a16:creationId xmlns:a16="http://schemas.microsoft.com/office/drawing/2014/main" id="{7493A04F-CF48-4FD3-BC0F-0370C9346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37" y="2783053"/>
            <a:ext cx="1667226" cy="56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558F82-77B1-466B-A645-BD9A9E25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BB02F5-4B12-4292-B844-C261E03A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3E768A-FFA1-4E70-8937-4A674480D717}"/>
              </a:ext>
            </a:extLst>
          </p:cNvPr>
          <p:cNvSpPr/>
          <p:nvPr/>
        </p:nvSpPr>
        <p:spPr>
          <a:xfrm rot="16200000">
            <a:off x="2850494" y="-90888"/>
            <a:ext cx="795460" cy="4491900"/>
          </a:xfrm>
          <a:prstGeom prst="roundRect">
            <a:avLst>
              <a:gd name="adj" fmla="val 10000"/>
            </a:avLst>
          </a:prstGeom>
          <a:solidFill>
            <a:srgbClr val="2FA782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4D32473-A487-45BC-8729-4715360679CD}"/>
              </a:ext>
            </a:extLst>
          </p:cNvPr>
          <p:cNvSpPr/>
          <p:nvPr/>
        </p:nvSpPr>
        <p:spPr>
          <a:xfrm rot="16200000">
            <a:off x="8546047" y="-90888"/>
            <a:ext cx="795460" cy="4491900"/>
          </a:xfrm>
          <a:prstGeom prst="roundRect">
            <a:avLst>
              <a:gd name="adj" fmla="val 10000"/>
            </a:avLst>
          </a:prstGeom>
          <a:solidFill>
            <a:srgbClr val="2FA782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E560C-B07B-4C06-B206-29BC3BF684B1}"/>
              </a:ext>
            </a:extLst>
          </p:cNvPr>
          <p:cNvSpPr txBox="1"/>
          <p:nvPr/>
        </p:nvSpPr>
        <p:spPr>
          <a:xfrm>
            <a:off x="1002273" y="1829483"/>
            <a:ext cx="44919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대형 폐기물 처리 어플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공공기관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FAC2D-CACB-44E1-BB84-59016BE14228}"/>
              </a:ext>
            </a:extLst>
          </p:cNvPr>
          <p:cNvSpPr txBox="1"/>
          <p:nvPr/>
        </p:nvSpPr>
        <p:spPr>
          <a:xfrm>
            <a:off x="6827711" y="1983371"/>
            <a:ext cx="44919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개인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이용자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및 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EFB04A-F3CA-489F-9996-E796108A2E4F}"/>
              </a:ext>
            </a:extLst>
          </p:cNvPr>
          <p:cNvSpPr txBox="1"/>
          <p:nvPr/>
        </p:nvSpPr>
        <p:spPr>
          <a:xfrm>
            <a:off x="1002273" y="3831417"/>
            <a:ext cx="4491901" cy="22274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성능이 높은 인공지능 분류 모델</a:t>
            </a:r>
            <a:endParaRPr lang="en-US" altLang="ko-KR" dirty="0"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처리과정의 간결화</a:t>
            </a:r>
            <a:endParaRPr lang="en-US" altLang="ko-KR" dirty="0"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공공데이터 활용</a:t>
            </a:r>
            <a:endParaRPr lang="en-US" altLang="ko-KR" dirty="0"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지자체 혁신 사례에 해당</a:t>
            </a:r>
            <a:endParaRPr lang="en-US" altLang="ko-KR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37E57-3BB0-4E7F-AB2B-87B51C47512E}"/>
              </a:ext>
            </a:extLst>
          </p:cNvPr>
          <p:cNvSpPr txBox="1"/>
          <p:nvPr/>
        </p:nvSpPr>
        <p:spPr>
          <a:xfrm>
            <a:off x="6697827" y="3335481"/>
            <a:ext cx="4491901" cy="27814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어플 사용의 간단함</a:t>
            </a:r>
            <a:endParaRPr lang="en-US" altLang="ko-KR" dirty="0"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재사용 과정의 복잡한 절차</a:t>
            </a:r>
            <a:endParaRPr lang="en-US" altLang="ko-KR" dirty="0"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dirty="0" err="1">
                <a:latin typeface="+mn-ea"/>
              </a:rPr>
              <a:t>신뢰성있는</a:t>
            </a:r>
            <a:r>
              <a:rPr lang="ko-KR" altLang="en-US" dirty="0">
                <a:latin typeface="+mn-ea"/>
              </a:rPr>
              <a:t> 식별 성능</a:t>
            </a:r>
            <a:endParaRPr lang="en-US" altLang="ko-KR" dirty="0"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신속성</a:t>
            </a:r>
            <a:endParaRPr lang="en-US" altLang="ko-KR" dirty="0"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개인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법인 사업자의 폐기물 부담금</a:t>
            </a:r>
            <a:endParaRPr lang="en-US" altLang="ko-KR" dirty="0"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C62D3-92BF-45BE-8D21-554C7FC833FD}"/>
              </a:ext>
            </a:extLst>
          </p:cNvPr>
          <p:cNvGrpSpPr/>
          <p:nvPr/>
        </p:nvGrpSpPr>
        <p:grpSpPr>
          <a:xfrm>
            <a:off x="7464396" y="2668094"/>
            <a:ext cx="2958766" cy="743517"/>
            <a:chOff x="7816589" y="2668094"/>
            <a:chExt cx="2958766" cy="74351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ACE8E22-1782-45A1-A439-476EB52BD277}"/>
                </a:ext>
              </a:extLst>
            </p:cNvPr>
            <p:cNvSpPr/>
            <p:nvPr/>
          </p:nvSpPr>
          <p:spPr>
            <a:xfrm>
              <a:off x="7951531" y="2668094"/>
              <a:ext cx="318151" cy="318151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32B5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지연 20">
              <a:extLst>
                <a:ext uri="{FF2B5EF4-FFF2-40B4-BE49-F238E27FC236}">
                  <a16:creationId xmlns:a16="http://schemas.microsoft.com/office/drawing/2014/main" id="{6DF35BCD-04A4-442E-A8FD-89500FC64946}"/>
                </a:ext>
              </a:extLst>
            </p:cNvPr>
            <p:cNvSpPr/>
            <p:nvPr/>
          </p:nvSpPr>
          <p:spPr>
            <a:xfrm rot="16200000">
              <a:off x="7951530" y="2958518"/>
              <a:ext cx="318152" cy="588034"/>
            </a:xfrm>
            <a:prstGeom prst="flowChartDelay">
              <a:avLst/>
            </a:prstGeom>
            <a:solidFill>
              <a:schemeClr val="bg1"/>
            </a:solidFill>
            <a:ln w="76200">
              <a:solidFill>
                <a:srgbClr val="32B5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한국폐기물협회">
              <a:extLst>
                <a:ext uri="{FF2B5EF4-FFF2-40B4-BE49-F238E27FC236}">
                  <a16:creationId xmlns:a16="http://schemas.microsoft.com/office/drawing/2014/main" id="{68E7F2BA-A6E0-40EC-A108-6B7FBAB8F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3680" y="2866989"/>
              <a:ext cx="197167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0360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4E98AD7-407A-410B-9C44-6D6A19AA3E85}"/>
              </a:ext>
            </a:extLst>
          </p:cNvPr>
          <p:cNvSpPr/>
          <p:nvPr/>
        </p:nvSpPr>
        <p:spPr>
          <a:xfrm>
            <a:off x="7211505" y="2714920"/>
            <a:ext cx="4289196" cy="278742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38100">
            <a:solidFill>
              <a:srgbClr val="89D1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DEAC67-CE68-4242-9979-0A950B0D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시장과 고객 분석 </a:t>
            </a:r>
            <a:r>
              <a:rPr lang="en-US" altLang="ko-KR" sz="2000" dirty="0">
                <a:latin typeface="+mj-ea"/>
              </a:rPr>
              <a:t>– </a:t>
            </a:r>
            <a:r>
              <a:rPr lang="ko-KR" altLang="en-US" sz="2000" dirty="0">
                <a:latin typeface="+mj-ea"/>
              </a:rPr>
              <a:t>경쟁사 분석</a:t>
            </a:r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D2635FC9-E3B5-48CA-B011-02CD7EC2C692}"/>
              </a:ext>
            </a:extLst>
          </p:cNvPr>
          <p:cNvSpPr/>
          <p:nvPr/>
        </p:nvSpPr>
        <p:spPr>
          <a:xfrm>
            <a:off x="5432982" y="2644219"/>
            <a:ext cx="2095892" cy="2790334"/>
          </a:xfrm>
          <a:custGeom>
            <a:avLst/>
            <a:gdLst>
              <a:gd name="connsiteX0" fmla="*/ 0 w 2095892"/>
              <a:gd name="connsiteY0" fmla="*/ 0 h 2790334"/>
              <a:gd name="connsiteX1" fmla="*/ 961534 w 2095892"/>
              <a:gd name="connsiteY1" fmla="*/ 0 h 2790334"/>
              <a:gd name="connsiteX2" fmla="*/ 961534 w 2095892"/>
              <a:gd name="connsiteY2" fmla="*/ 499620 h 2790334"/>
              <a:gd name="connsiteX3" fmla="*/ 961534 w 2095892"/>
              <a:gd name="connsiteY3" fmla="*/ 499620 h 2790334"/>
              <a:gd name="connsiteX4" fmla="*/ 961534 w 2095892"/>
              <a:gd name="connsiteY4" fmla="*/ 1158515 h 2790334"/>
              <a:gd name="connsiteX5" fmla="*/ 1622588 w 2095892"/>
              <a:gd name="connsiteY5" fmla="*/ 1158515 h 2790334"/>
              <a:gd name="connsiteX6" fmla="*/ 1622588 w 2095892"/>
              <a:gd name="connsiteY6" fmla="*/ 921863 h 2790334"/>
              <a:gd name="connsiteX7" fmla="*/ 2095892 w 2095892"/>
              <a:gd name="connsiteY7" fmla="*/ 1395167 h 2790334"/>
              <a:gd name="connsiteX8" fmla="*/ 1622588 w 2095892"/>
              <a:gd name="connsiteY8" fmla="*/ 1868471 h 2790334"/>
              <a:gd name="connsiteX9" fmla="*/ 1622588 w 2095892"/>
              <a:gd name="connsiteY9" fmla="*/ 1631819 h 2790334"/>
              <a:gd name="connsiteX10" fmla="*/ 961534 w 2095892"/>
              <a:gd name="connsiteY10" fmla="*/ 1631819 h 2790334"/>
              <a:gd name="connsiteX11" fmla="*/ 961534 w 2095892"/>
              <a:gd name="connsiteY11" fmla="*/ 2290714 h 2790334"/>
              <a:gd name="connsiteX12" fmla="*/ 961534 w 2095892"/>
              <a:gd name="connsiteY12" fmla="*/ 2290714 h 2790334"/>
              <a:gd name="connsiteX13" fmla="*/ 961534 w 2095892"/>
              <a:gd name="connsiteY13" fmla="*/ 2790334 h 2790334"/>
              <a:gd name="connsiteX14" fmla="*/ 0 w 2095892"/>
              <a:gd name="connsiteY14" fmla="*/ 2790334 h 2790334"/>
              <a:gd name="connsiteX15" fmla="*/ 0 w 2095892"/>
              <a:gd name="connsiteY15" fmla="*/ 2290714 h 2790334"/>
              <a:gd name="connsiteX16" fmla="*/ 461913 w 2095892"/>
              <a:gd name="connsiteY16" fmla="*/ 2290714 h 2790334"/>
              <a:gd name="connsiteX17" fmla="*/ 461913 w 2095892"/>
              <a:gd name="connsiteY17" fmla="*/ 499620 h 2790334"/>
              <a:gd name="connsiteX18" fmla="*/ 0 w 2095892"/>
              <a:gd name="connsiteY18" fmla="*/ 499620 h 279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95892" h="2790334">
                <a:moveTo>
                  <a:pt x="0" y="0"/>
                </a:moveTo>
                <a:lnTo>
                  <a:pt x="961534" y="0"/>
                </a:lnTo>
                <a:lnTo>
                  <a:pt x="961534" y="499620"/>
                </a:lnTo>
                <a:lnTo>
                  <a:pt x="961534" y="499620"/>
                </a:lnTo>
                <a:lnTo>
                  <a:pt x="961534" y="1158515"/>
                </a:lnTo>
                <a:lnTo>
                  <a:pt x="1622588" y="1158515"/>
                </a:lnTo>
                <a:lnTo>
                  <a:pt x="1622588" y="921863"/>
                </a:lnTo>
                <a:lnTo>
                  <a:pt x="2095892" y="1395167"/>
                </a:lnTo>
                <a:lnTo>
                  <a:pt x="1622588" y="1868471"/>
                </a:lnTo>
                <a:lnTo>
                  <a:pt x="1622588" y="1631819"/>
                </a:lnTo>
                <a:lnTo>
                  <a:pt x="961534" y="1631819"/>
                </a:lnTo>
                <a:lnTo>
                  <a:pt x="961534" y="2290714"/>
                </a:lnTo>
                <a:lnTo>
                  <a:pt x="961534" y="2290714"/>
                </a:lnTo>
                <a:lnTo>
                  <a:pt x="961534" y="2790334"/>
                </a:lnTo>
                <a:lnTo>
                  <a:pt x="0" y="2790334"/>
                </a:lnTo>
                <a:lnTo>
                  <a:pt x="0" y="2290714"/>
                </a:lnTo>
                <a:lnTo>
                  <a:pt x="461913" y="2290714"/>
                </a:lnTo>
                <a:lnTo>
                  <a:pt x="461913" y="499620"/>
                </a:lnTo>
                <a:lnTo>
                  <a:pt x="0" y="499620"/>
                </a:lnTo>
                <a:close/>
              </a:path>
            </a:pathLst>
          </a:custGeom>
          <a:solidFill>
            <a:srgbClr val="89D1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9B1F6D4-F3BD-46E8-B55E-CAC59DE7AC58}"/>
              </a:ext>
            </a:extLst>
          </p:cNvPr>
          <p:cNvSpPr/>
          <p:nvPr/>
        </p:nvSpPr>
        <p:spPr>
          <a:xfrm>
            <a:off x="395926" y="4214949"/>
            <a:ext cx="4430598" cy="1939585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B9D58885-E498-45EA-9B67-35DCCE5725F3}"/>
              </a:ext>
            </a:extLst>
          </p:cNvPr>
          <p:cNvSpPr/>
          <p:nvPr/>
        </p:nvSpPr>
        <p:spPr>
          <a:xfrm>
            <a:off x="395926" y="1924235"/>
            <a:ext cx="4430598" cy="1939585"/>
          </a:xfrm>
          <a:prstGeom prst="roundRect">
            <a:avLst>
              <a:gd name="adj" fmla="val 10000"/>
            </a:avLst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F81C7B0-2902-4510-9159-F27B6CC936C2}"/>
              </a:ext>
            </a:extLst>
          </p:cNvPr>
          <p:cNvSpPr/>
          <p:nvPr/>
        </p:nvSpPr>
        <p:spPr>
          <a:xfrm>
            <a:off x="3949832" y="2084895"/>
            <a:ext cx="1618268" cy="16182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13B7451-E47A-411D-8507-16319D6DE66B}"/>
              </a:ext>
            </a:extLst>
          </p:cNvPr>
          <p:cNvSpPr/>
          <p:nvPr/>
        </p:nvSpPr>
        <p:spPr>
          <a:xfrm>
            <a:off x="3949832" y="4375608"/>
            <a:ext cx="1618268" cy="16182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1FC023AF-3EEC-42E2-8A15-A43DFC4CB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75701" b="86436"/>
          <a:stretch/>
        </p:blipFill>
        <p:spPr bwMode="auto">
          <a:xfrm>
            <a:off x="4028089" y="2576426"/>
            <a:ext cx="1481554" cy="63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>
            <a:extLst>
              <a:ext uri="{FF2B5EF4-FFF2-40B4-BE49-F238E27FC236}">
                <a16:creationId xmlns:a16="http://schemas.microsoft.com/office/drawing/2014/main" id="{0326E0D1-5D62-491F-91A7-682DEE152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07" b="90467"/>
          <a:stretch/>
        </p:blipFill>
        <p:spPr bwMode="auto">
          <a:xfrm>
            <a:off x="4028089" y="4816891"/>
            <a:ext cx="1461754" cy="73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0BBD12-448C-4F8B-8E09-AE4D721F5371}"/>
              </a:ext>
            </a:extLst>
          </p:cNvPr>
          <p:cNvSpPr txBox="1"/>
          <p:nvPr/>
        </p:nvSpPr>
        <p:spPr>
          <a:xfrm>
            <a:off x="575035" y="2253006"/>
            <a:ext cx="3233394" cy="129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대형폐기물 배출 신청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폐가전제품 무상 방문 수거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결제 내역 조회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C8B7-63FA-44A1-B955-25C93BE195DC}"/>
              </a:ext>
            </a:extLst>
          </p:cNvPr>
          <p:cNvSpPr txBox="1"/>
          <p:nvPr/>
        </p:nvSpPr>
        <p:spPr>
          <a:xfrm>
            <a:off x="575035" y="4331430"/>
            <a:ext cx="3453054" cy="170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대형폐기물 배출 신청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폐가전제품 무상 방문 수거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업체를 통한 폐기물 운반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중고 매입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CB310-85F9-4241-942E-396E72FBD477}"/>
              </a:ext>
            </a:extLst>
          </p:cNvPr>
          <p:cNvSpPr txBox="1"/>
          <p:nvPr/>
        </p:nvSpPr>
        <p:spPr>
          <a:xfrm>
            <a:off x="7696986" y="3631580"/>
            <a:ext cx="3473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빠르게 재사용 여부를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파악하지 못함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1398525-DC0D-4601-8B06-AA869D53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B208ECB-8AE4-4484-85E9-F0A8C1FB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0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EAC67-CE68-4242-9979-0A950B0D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SWOT </a:t>
            </a:r>
            <a:r>
              <a:rPr lang="ko-KR" altLang="en-US" dirty="0">
                <a:latin typeface="+mj-ea"/>
              </a:rPr>
              <a:t>분석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B9D58885-E498-45EA-9B67-35DCCE5725F3}"/>
              </a:ext>
            </a:extLst>
          </p:cNvPr>
          <p:cNvSpPr/>
          <p:nvPr/>
        </p:nvSpPr>
        <p:spPr>
          <a:xfrm>
            <a:off x="359375" y="1729279"/>
            <a:ext cx="4354028" cy="2229979"/>
          </a:xfrm>
          <a:prstGeom prst="roundRect">
            <a:avLst>
              <a:gd name="adj" fmla="val 10000"/>
            </a:avLst>
          </a:prstGeom>
          <a:solidFill>
            <a:srgbClr val="C9E9DB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462950-9DED-4BB7-BEE9-C32F58CA63E0}"/>
              </a:ext>
            </a:extLst>
          </p:cNvPr>
          <p:cNvSpPr/>
          <p:nvPr/>
        </p:nvSpPr>
        <p:spPr>
          <a:xfrm>
            <a:off x="359375" y="4272839"/>
            <a:ext cx="4354028" cy="2060055"/>
          </a:xfrm>
          <a:prstGeom prst="roundRect">
            <a:avLst>
              <a:gd name="adj" fmla="val 10000"/>
            </a:avLst>
          </a:prstGeom>
          <a:solidFill>
            <a:srgbClr val="C9E9DB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E70508-AD19-48AD-A2E4-EB4A6363DD8D}"/>
              </a:ext>
            </a:extLst>
          </p:cNvPr>
          <p:cNvSpPr/>
          <p:nvPr/>
        </p:nvSpPr>
        <p:spPr>
          <a:xfrm>
            <a:off x="7563036" y="4272839"/>
            <a:ext cx="4264849" cy="2060055"/>
          </a:xfrm>
          <a:prstGeom prst="roundRect">
            <a:avLst>
              <a:gd name="adj" fmla="val 10000"/>
            </a:avLst>
          </a:prstGeom>
          <a:solidFill>
            <a:srgbClr val="C9E9DB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6088358-604C-4AB4-B0FA-A74CAE1ACD30}"/>
              </a:ext>
            </a:extLst>
          </p:cNvPr>
          <p:cNvSpPr/>
          <p:nvPr/>
        </p:nvSpPr>
        <p:spPr>
          <a:xfrm>
            <a:off x="7552013" y="1729279"/>
            <a:ext cx="4264849" cy="2229979"/>
          </a:xfrm>
          <a:prstGeom prst="roundRect">
            <a:avLst>
              <a:gd name="adj" fmla="val 10000"/>
            </a:avLst>
          </a:prstGeom>
          <a:solidFill>
            <a:srgbClr val="C9E9DB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4D686-2421-4916-BDF1-AD0B75981D42}"/>
              </a:ext>
            </a:extLst>
          </p:cNvPr>
          <p:cNvSpPr txBox="1"/>
          <p:nvPr/>
        </p:nvSpPr>
        <p:spPr>
          <a:xfrm>
            <a:off x="359375" y="1714676"/>
            <a:ext cx="195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ea"/>
                <a:ea typeface="+mj-ea"/>
              </a:rPr>
              <a:t>S</a:t>
            </a:r>
            <a:r>
              <a:rPr lang="en-US" altLang="ko-KR" sz="2800" dirty="0">
                <a:latin typeface="+mn-ea"/>
              </a:rPr>
              <a:t>trengths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E85FBF-F1C1-41F3-B820-8660A9CCF0C3}"/>
              </a:ext>
            </a:extLst>
          </p:cNvPr>
          <p:cNvSpPr txBox="1"/>
          <p:nvPr/>
        </p:nvSpPr>
        <p:spPr>
          <a:xfrm>
            <a:off x="9270840" y="1719813"/>
            <a:ext cx="2546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ea"/>
                <a:ea typeface="+mj-ea"/>
              </a:rPr>
              <a:t>W</a:t>
            </a:r>
            <a:r>
              <a:rPr lang="en-US" altLang="ko-KR" sz="2800" dirty="0">
                <a:latin typeface="+mn-ea"/>
              </a:rPr>
              <a:t>eaknesses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3AB776-5769-4763-8F5F-46406934A8EE}"/>
              </a:ext>
            </a:extLst>
          </p:cNvPr>
          <p:cNvSpPr txBox="1"/>
          <p:nvPr/>
        </p:nvSpPr>
        <p:spPr>
          <a:xfrm>
            <a:off x="8810522" y="4272839"/>
            <a:ext cx="3017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+mj-ea"/>
                <a:ea typeface="+mj-ea"/>
              </a:rPr>
              <a:t>T</a:t>
            </a:r>
            <a:r>
              <a:rPr lang="en-US" altLang="ko-KR" sz="2800" dirty="0">
                <a:latin typeface="+mn-ea"/>
              </a:rPr>
              <a:t>hreats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59BE1-E6C0-46AF-BAB3-1BEFE70847AF}"/>
              </a:ext>
            </a:extLst>
          </p:cNvPr>
          <p:cNvSpPr txBox="1"/>
          <p:nvPr/>
        </p:nvSpPr>
        <p:spPr>
          <a:xfrm>
            <a:off x="359374" y="4272839"/>
            <a:ext cx="276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ea"/>
                <a:ea typeface="+mj-ea"/>
              </a:rPr>
              <a:t>O</a:t>
            </a:r>
            <a:r>
              <a:rPr lang="en-US" altLang="ko-KR" sz="2800" dirty="0">
                <a:latin typeface="+mn-ea"/>
              </a:rPr>
              <a:t>pportunities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489ABF-82CC-4FF9-B5E5-B0C727FD7814}"/>
              </a:ext>
            </a:extLst>
          </p:cNvPr>
          <p:cNvSpPr txBox="1"/>
          <p:nvPr/>
        </p:nvSpPr>
        <p:spPr>
          <a:xfrm>
            <a:off x="515187" y="2327297"/>
            <a:ext cx="3951918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딥러닝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 기술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인력 보유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just" rtl="0" fontAlgn="base">
              <a:lnSpc>
                <a:spcPct val="90000"/>
              </a:lnSpc>
            </a:pP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algn="just"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업체의 방문 불필요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+mn-ea"/>
              </a:rPr>
              <a:t>언택트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algn="just" rtl="0" fontAlgn="base">
              <a:lnSpc>
                <a:spcPct val="90000"/>
              </a:lnSpc>
            </a:pP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algn="just"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중고거래의 활성화 방안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 algn="just"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 algn="just" rtl="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서비스되고 있지 않은 기술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F6BD06-F6AC-4562-A28C-31CFE3304062}"/>
              </a:ext>
            </a:extLst>
          </p:cNvPr>
          <p:cNvSpPr txBox="1"/>
          <p:nvPr/>
        </p:nvSpPr>
        <p:spPr>
          <a:xfrm>
            <a:off x="7383447" y="2235772"/>
            <a:ext cx="3979520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lnSpc>
                <a:spcPct val="90000"/>
              </a:lnSpc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초기 운영 자금 부족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r" fontAlgn="base">
              <a:lnSpc>
                <a:spcPct val="90000"/>
              </a:lnSpc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fontAlgn="base">
              <a:lnSpc>
                <a:spcPct val="9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향후 계획 대비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전문 인력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fontAlgn="base">
              <a:lnSpc>
                <a:spcPct val="90000"/>
              </a:lnSpc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fontAlgn="base">
              <a:lnSpc>
                <a:spcPct val="90000"/>
              </a:lnSpc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카테고리의 다양성 부족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r" fontAlgn="base">
              <a:lnSpc>
                <a:spcPct val="90000"/>
              </a:lnSpc>
            </a:pP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r" fontAlgn="base">
              <a:lnSpc>
                <a:spcPct val="9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이미지만 분석하므로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fontAlgn="base">
              <a:lnSpc>
                <a:spcPct val="9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대상의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기능적 결함 판단 불가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2C9E04-E81F-40D6-A1D1-012C3CEDF35E}"/>
              </a:ext>
            </a:extLst>
          </p:cNvPr>
          <p:cNvSpPr txBox="1"/>
          <p:nvPr/>
        </p:nvSpPr>
        <p:spPr>
          <a:xfrm>
            <a:off x="515187" y="4885460"/>
            <a:ext cx="3861646" cy="1370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폐기물 감축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 필요성 증대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just" rtl="0" fontAlgn="base">
              <a:lnSpc>
                <a:spcPct val="70000"/>
              </a:lnSpc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 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algn="just" rtl="0" fontAlgn="base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기업의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ESG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경영 인식 및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just" rtl="0" fontAlgn="base"/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환경 소비 문화의 확산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just" rtl="0" fontAlgn="base">
              <a:lnSpc>
                <a:spcPct val="70000"/>
              </a:lnSpc>
            </a:pP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algn="just" rtl="0" fontAlgn="base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서울시의 공공 데이터 지원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 algn="just" rtl="0" fontAlgn="base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 algn="just" rtl="0" fontAlgn="base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환경 관련 투자시장 확대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37297B-9D77-4FE7-B14B-20B5684C2B60}"/>
              </a:ext>
            </a:extLst>
          </p:cNvPr>
          <p:cNvSpPr txBox="1"/>
          <p:nvPr/>
        </p:nvSpPr>
        <p:spPr>
          <a:xfrm>
            <a:off x="7609488" y="4826758"/>
            <a:ext cx="38616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/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경쟁 기업의 존재</a:t>
            </a:r>
            <a:endParaRPr lang="en-US" altLang="ko-KR" sz="1400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r" rtl="0" fontAlgn="base"/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공익성과 수익성의 양립 어려움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5E193-51A8-4BDA-84BF-2BC62F8BECA4}"/>
              </a:ext>
            </a:extLst>
          </p:cNvPr>
          <p:cNvSpPr txBox="1"/>
          <p:nvPr/>
        </p:nvSpPr>
        <p:spPr>
          <a:xfrm>
            <a:off x="11386329" y="2100931"/>
            <a:ext cx="580967" cy="1596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 algn="just" rtl="0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rtl="0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 algn="just" rtl="0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5F040DB5-5E8D-4E1B-A3FA-0585BD6E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266ABBD2-6F50-487C-831F-2D6F51A9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2EFF80-742F-48F0-978A-3EA6C3A40E30}"/>
              </a:ext>
            </a:extLst>
          </p:cNvPr>
          <p:cNvGrpSpPr/>
          <p:nvPr/>
        </p:nvGrpSpPr>
        <p:grpSpPr>
          <a:xfrm>
            <a:off x="3570500" y="2504775"/>
            <a:ext cx="5051001" cy="3314243"/>
            <a:chOff x="3619893" y="2504775"/>
            <a:chExt cx="5051001" cy="3314243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A5F7FC6-3971-498C-B3E2-1A3CFF9EE8C5}"/>
                </a:ext>
              </a:extLst>
            </p:cNvPr>
            <p:cNvSpPr/>
            <p:nvPr/>
          </p:nvSpPr>
          <p:spPr>
            <a:xfrm>
              <a:off x="3619893" y="2504775"/>
              <a:ext cx="2476107" cy="1607299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57150">
              <a:solidFill>
                <a:srgbClr val="C9E9D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0229666-1936-465D-9F5E-142265F71366}"/>
                </a:ext>
              </a:extLst>
            </p:cNvPr>
            <p:cNvSpPr/>
            <p:nvPr/>
          </p:nvSpPr>
          <p:spPr>
            <a:xfrm>
              <a:off x="3619893" y="4211719"/>
              <a:ext cx="2476107" cy="1607299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57150">
              <a:solidFill>
                <a:srgbClr val="C9E9D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629C4EE-0A71-48FE-9943-80FBE37F1E28}"/>
                </a:ext>
              </a:extLst>
            </p:cNvPr>
            <p:cNvSpPr/>
            <p:nvPr/>
          </p:nvSpPr>
          <p:spPr>
            <a:xfrm>
              <a:off x="6194787" y="2504775"/>
              <a:ext cx="2476107" cy="1607299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57150">
              <a:solidFill>
                <a:srgbClr val="C9E9D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3E7ED59-0EFD-4A79-8157-EBDDB4F2C264}"/>
                </a:ext>
              </a:extLst>
            </p:cNvPr>
            <p:cNvSpPr/>
            <p:nvPr/>
          </p:nvSpPr>
          <p:spPr>
            <a:xfrm>
              <a:off x="6194787" y="4211719"/>
              <a:ext cx="2476107" cy="1607299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57150">
              <a:solidFill>
                <a:srgbClr val="C9E9D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EEB5A9-8EB2-4A7D-B442-797F6613E016}"/>
              </a:ext>
            </a:extLst>
          </p:cNvPr>
          <p:cNvSpPr txBox="1"/>
          <p:nvPr/>
        </p:nvSpPr>
        <p:spPr>
          <a:xfrm>
            <a:off x="5420412" y="3622359"/>
            <a:ext cx="67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ea"/>
                <a:ea typeface="+mj-ea"/>
              </a:rPr>
              <a:t>SO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E2EF48-E5C5-4916-AEDA-5C08AD0E41B0}"/>
              </a:ext>
            </a:extLst>
          </p:cNvPr>
          <p:cNvSpPr txBox="1"/>
          <p:nvPr/>
        </p:nvSpPr>
        <p:spPr>
          <a:xfrm>
            <a:off x="6147652" y="3622358"/>
            <a:ext cx="66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ea"/>
                <a:ea typeface="+mj-ea"/>
              </a:rPr>
              <a:t>ST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59FDBE-CDE1-4B5C-BE46-220C323323B4}"/>
              </a:ext>
            </a:extLst>
          </p:cNvPr>
          <p:cNvSpPr txBox="1"/>
          <p:nvPr/>
        </p:nvSpPr>
        <p:spPr>
          <a:xfrm>
            <a:off x="5317351" y="4218802"/>
            <a:ext cx="81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ea"/>
                <a:ea typeface="+mj-ea"/>
              </a:rPr>
              <a:t>WO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9D09EC-AF10-486C-9E0A-AAF59125D54D}"/>
              </a:ext>
            </a:extLst>
          </p:cNvPr>
          <p:cNvSpPr txBox="1"/>
          <p:nvPr/>
        </p:nvSpPr>
        <p:spPr>
          <a:xfrm>
            <a:off x="6112587" y="4218801"/>
            <a:ext cx="84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ea"/>
                <a:ea typeface="+mj-ea"/>
              </a:rPr>
              <a:t>WT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2D5D04-E2C1-450C-9285-A61B0FA4C12C}"/>
              </a:ext>
            </a:extLst>
          </p:cNvPr>
          <p:cNvSpPr txBox="1"/>
          <p:nvPr/>
        </p:nvSpPr>
        <p:spPr>
          <a:xfrm>
            <a:off x="11442853" y="4677629"/>
            <a:ext cx="529519" cy="918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 algn="just" rtl="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BCA21-D68B-4E94-8844-939B8E086AB8}"/>
              </a:ext>
            </a:extLst>
          </p:cNvPr>
          <p:cNvSpPr txBox="1"/>
          <p:nvPr/>
        </p:nvSpPr>
        <p:spPr>
          <a:xfrm>
            <a:off x="3618267" y="2639198"/>
            <a:ext cx="23766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+mn-ea"/>
              </a:rPr>
              <a:t>지원 데이터를 활용한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just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추가 서비스 확대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just" rtl="0" fontAlgn="base"/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ESG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투자 유치를 통한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just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자금 확보 용이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41BAAB-6F9F-4254-B6F5-E65D8E492F35}"/>
              </a:ext>
            </a:extLst>
          </p:cNvPr>
          <p:cNvSpPr txBox="1"/>
          <p:nvPr/>
        </p:nvSpPr>
        <p:spPr>
          <a:xfrm>
            <a:off x="6248177" y="2721476"/>
            <a:ext cx="21699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딥러닝 기술을 활용한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시장 우위 선점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rtl="0" fontAlgn="base"/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협약을 통해 중고 거래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연계 수익 확보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A86912-ECF0-44FC-88C3-A68CB95DB0BD}"/>
              </a:ext>
            </a:extLst>
          </p:cNvPr>
          <p:cNvSpPr txBox="1"/>
          <p:nvPr/>
        </p:nvSpPr>
        <p:spPr>
          <a:xfrm>
            <a:off x="3618267" y="4482409"/>
            <a:ext cx="237669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정부 지원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사업을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just" rtl="0" fontAlgn="base"/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통한 자금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확보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just" rtl="0" fontAlgn="base"/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공공데이터를 활용한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just" rtl="0" fontAlgn="base"/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서비스 카테고리 확대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AE96ED-328B-438B-AEB5-F2A20CAD11DA}"/>
              </a:ext>
            </a:extLst>
          </p:cNvPr>
          <p:cNvSpPr txBox="1"/>
          <p:nvPr/>
        </p:nvSpPr>
        <p:spPr>
          <a:xfrm>
            <a:off x="6248177" y="4596307"/>
            <a:ext cx="21699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기술 협약 및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M&amp;A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체결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rtl="0" fontAlgn="base"/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사용자 입력 데이터를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algn="r" rtl="0" fontAlgn="base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활용한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DB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관련 사업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7D8E0D-2537-458D-AEAF-E180F6051691}"/>
              </a:ext>
            </a:extLst>
          </p:cNvPr>
          <p:cNvSpPr txBox="1"/>
          <p:nvPr/>
        </p:nvSpPr>
        <p:spPr>
          <a:xfrm>
            <a:off x="8335089" y="4448883"/>
            <a:ext cx="2376693" cy="89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285750" indent="-285750" algn="just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A5B62E-7D69-4616-BE14-E41665883AE3}"/>
              </a:ext>
            </a:extLst>
          </p:cNvPr>
          <p:cNvSpPr txBox="1"/>
          <p:nvPr/>
        </p:nvSpPr>
        <p:spPr>
          <a:xfrm>
            <a:off x="8335089" y="2669785"/>
            <a:ext cx="2376693" cy="1025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285750" indent="-28575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285750" indent="-28575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4741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EAC67-CE68-4242-9979-0A950B0D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 및 보완 방향</a:t>
            </a:r>
            <a:endParaRPr lang="ko-KR" altLang="en-US" sz="2000" dirty="0">
              <a:latin typeface="+mj-ea"/>
            </a:endParaRPr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5F040DB5-5E8D-4E1B-A3FA-0585BD6E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266ABBD2-6F50-487C-831F-2D6F51A9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35993A5-C016-4B68-BEC8-CE877FC75650}"/>
              </a:ext>
            </a:extLst>
          </p:cNvPr>
          <p:cNvSpPr/>
          <p:nvPr/>
        </p:nvSpPr>
        <p:spPr>
          <a:xfrm flipH="1">
            <a:off x="6233656" y="2278753"/>
            <a:ext cx="5445551" cy="3016577"/>
          </a:xfrm>
          <a:prstGeom prst="rightArrow">
            <a:avLst>
              <a:gd name="adj1" fmla="val 62500"/>
              <a:gd name="adj2" fmla="val 50000"/>
            </a:avLst>
          </a:prstGeom>
          <a:solidFill>
            <a:srgbClr val="C9E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543E6D5-2FD3-4196-8F7B-4676A890E087}"/>
              </a:ext>
            </a:extLst>
          </p:cNvPr>
          <p:cNvSpPr/>
          <p:nvPr/>
        </p:nvSpPr>
        <p:spPr>
          <a:xfrm>
            <a:off x="512793" y="2278754"/>
            <a:ext cx="5445551" cy="3016577"/>
          </a:xfrm>
          <a:prstGeom prst="rightArrow">
            <a:avLst>
              <a:gd name="adj1" fmla="val 62500"/>
              <a:gd name="adj2" fmla="val 50000"/>
            </a:avLst>
          </a:prstGeom>
          <a:solidFill>
            <a:srgbClr val="C9E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69B499-C43B-4C2B-A73F-CD85ACD076EE}"/>
              </a:ext>
            </a:extLst>
          </p:cNvPr>
          <p:cNvSpPr txBox="1"/>
          <p:nvPr/>
        </p:nvSpPr>
        <p:spPr>
          <a:xfrm>
            <a:off x="739037" y="2950307"/>
            <a:ext cx="3748122" cy="16734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모델의 일반화를 위한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/>
            <a:r>
              <a:rPr lang="en-US" altLang="ko-KR" sz="1800" b="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 부족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모델링의 다양성 부족</a:t>
            </a: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 실현 타당성 조사 부족</a:t>
            </a:r>
            <a:endParaRPr lang="en-US" altLang="ko-KR" sz="1800" b="0" i="0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D2B5FB-A833-46FD-A943-EFC5B02ADBA8}"/>
              </a:ext>
            </a:extLst>
          </p:cNvPr>
          <p:cNvSpPr txBox="1"/>
          <p:nvPr/>
        </p:nvSpPr>
        <p:spPr>
          <a:xfrm>
            <a:off x="8032240" y="2856322"/>
            <a:ext cx="3459638" cy="1671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데이터셋 확보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배경을 제거하는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FGI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인터뷰 및 설문조사 활용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빼기 기호 7">
            <a:extLst>
              <a:ext uri="{FF2B5EF4-FFF2-40B4-BE49-F238E27FC236}">
                <a16:creationId xmlns:a16="http://schemas.microsoft.com/office/drawing/2014/main" id="{141EC7BE-DAA3-4ABA-91CA-FA55C38885E8}"/>
              </a:ext>
            </a:extLst>
          </p:cNvPr>
          <p:cNvSpPr/>
          <p:nvPr/>
        </p:nvSpPr>
        <p:spPr>
          <a:xfrm>
            <a:off x="2089458" y="1859181"/>
            <a:ext cx="938481" cy="938481"/>
          </a:xfrm>
          <a:prstGeom prst="mathMinus">
            <a:avLst/>
          </a:prstGeom>
          <a:solidFill>
            <a:srgbClr val="FF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B9DB4F03-E453-49EE-8A5F-9BDEF5DC6D58}"/>
              </a:ext>
            </a:extLst>
          </p:cNvPr>
          <p:cNvSpPr/>
          <p:nvPr/>
        </p:nvSpPr>
        <p:spPr>
          <a:xfrm>
            <a:off x="9073662" y="1800520"/>
            <a:ext cx="1055802" cy="1055802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2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F5083-2D87-4850-841F-EE8CBA24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팀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6A80E-1DEF-48E8-BEBE-AA230DCE47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32B48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98" b="25636"/>
          <a:stretch/>
        </p:blipFill>
        <p:spPr>
          <a:xfrm>
            <a:off x="1425952" y="4697628"/>
            <a:ext cx="1175657" cy="1285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5740F2-F526-4744-8BAB-B0C59D81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32B48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98" b="25636"/>
          <a:stretch/>
        </p:blipFill>
        <p:spPr>
          <a:xfrm>
            <a:off x="4069405" y="4697628"/>
            <a:ext cx="1175657" cy="12856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F8D161-1A94-466D-A8DF-B1ECB8DC7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32B48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98" b="25636"/>
          <a:stretch/>
        </p:blipFill>
        <p:spPr>
          <a:xfrm>
            <a:off x="6712858" y="4697628"/>
            <a:ext cx="1175657" cy="1285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BD0C31-A776-4C37-BA7A-AAEB872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32B48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98" b="25636"/>
          <a:stretch/>
        </p:blipFill>
        <p:spPr>
          <a:xfrm>
            <a:off x="9356310" y="4697628"/>
            <a:ext cx="1175657" cy="1285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7E12D-3CD1-41A0-A1C7-C5575228B37C}"/>
              </a:ext>
            </a:extLst>
          </p:cNvPr>
          <p:cNvSpPr txBox="1"/>
          <p:nvPr/>
        </p:nvSpPr>
        <p:spPr>
          <a:xfrm>
            <a:off x="826260" y="5912776"/>
            <a:ext cx="237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빙그레체" panose="02030503000000000000" pitchFamily="18" charset="-127"/>
                <a:ea typeface="빙그레체" panose="02030503000000000000" pitchFamily="18" charset="-127"/>
              </a:rPr>
              <a:t>문성주</a:t>
            </a:r>
            <a:r>
              <a:rPr lang="en-US" altLang="ko-KR" dirty="0"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dirty="0">
                <a:latin typeface="빙그레체" panose="02030503000000000000" pitchFamily="18" charset="-127"/>
                <a:ea typeface="빙그레체" panose="02030503000000000000" pitchFamily="18" charset="-127"/>
              </a:rPr>
              <a:t>조장</a:t>
            </a:r>
            <a:r>
              <a:rPr lang="en-US" altLang="ko-KR" dirty="0"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CA95F-72FC-433B-8A39-2E27F3F28FB5}"/>
              </a:ext>
            </a:extLst>
          </p:cNvPr>
          <p:cNvSpPr txBox="1"/>
          <p:nvPr/>
        </p:nvSpPr>
        <p:spPr>
          <a:xfrm>
            <a:off x="3570083" y="5912776"/>
            <a:ext cx="217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김연호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6DB0A-F2B5-4562-A581-E39ECC5CE00E}"/>
              </a:ext>
            </a:extLst>
          </p:cNvPr>
          <p:cNvSpPr txBox="1"/>
          <p:nvPr/>
        </p:nvSpPr>
        <p:spPr>
          <a:xfrm>
            <a:off x="6213537" y="5912776"/>
            <a:ext cx="217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빙그레체" panose="02030503000000000000" pitchFamily="18" charset="-127"/>
                <a:ea typeface="빙그레체" panose="02030503000000000000" pitchFamily="18" charset="-127"/>
              </a:rPr>
              <a:t>문종걸</a:t>
            </a:r>
            <a:endParaRPr lang="ko-KR" altLang="en-US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4141F-2F00-4528-B0B4-4B116E709502}"/>
              </a:ext>
            </a:extLst>
          </p:cNvPr>
          <p:cNvSpPr txBox="1"/>
          <p:nvPr/>
        </p:nvSpPr>
        <p:spPr>
          <a:xfrm>
            <a:off x="8856989" y="5912776"/>
            <a:ext cx="217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빙그레체" panose="02030503000000000000" pitchFamily="18" charset="-127"/>
                <a:ea typeface="빙그레체" panose="02030503000000000000" pitchFamily="18" charset="-127"/>
              </a:rPr>
              <a:t>神호준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ACD18839-F6B3-4984-B89E-3BF5FD5F31FC}"/>
              </a:ext>
            </a:extLst>
          </p:cNvPr>
          <p:cNvSpPr/>
          <p:nvPr/>
        </p:nvSpPr>
        <p:spPr>
          <a:xfrm flipV="1">
            <a:off x="3570083" y="1754696"/>
            <a:ext cx="2298668" cy="2644056"/>
          </a:xfrm>
          <a:custGeom>
            <a:avLst/>
            <a:gdLst>
              <a:gd name="connsiteX0" fmla="*/ 0 w 1869966"/>
              <a:gd name="connsiteY0" fmla="*/ 2644056 h 2644056"/>
              <a:gd name="connsiteX1" fmla="*/ 1869966 w 1869966"/>
              <a:gd name="connsiteY1" fmla="*/ 2644056 h 2644056"/>
              <a:gd name="connsiteX2" fmla="*/ 1869966 w 1869966"/>
              <a:gd name="connsiteY2" fmla="*/ 325062 h 2644056"/>
              <a:gd name="connsiteX3" fmla="*/ 1123519 w 1869966"/>
              <a:gd name="connsiteY3" fmla="*/ 325062 h 2644056"/>
              <a:gd name="connsiteX4" fmla="*/ 934983 w 1869966"/>
              <a:gd name="connsiteY4" fmla="*/ 0 h 2644056"/>
              <a:gd name="connsiteX5" fmla="*/ 746447 w 1869966"/>
              <a:gd name="connsiteY5" fmla="*/ 325062 h 2644056"/>
              <a:gd name="connsiteX6" fmla="*/ 0 w 1869966"/>
              <a:gd name="connsiteY6" fmla="*/ 325062 h 264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9966" h="2644056">
                <a:moveTo>
                  <a:pt x="0" y="2644056"/>
                </a:moveTo>
                <a:lnTo>
                  <a:pt x="1869966" y="2644056"/>
                </a:lnTo>
                <a:lnTo>
                  <a:pt x="1869966" y="325062"/>
                </a:lnTo>
                <a:lnTo>
                  <a:pt x="1123519" y="325062"/>
                </a:lnTo>
                <a:lnTo>
                  <a:pt x="934983" y="0"/>
                </a:lnTo>
                <a:lnTo>
                  <a:pt x="746447" y="325062"/>
                </a:lnTo>
                <a:lnTo>
                  <a:pt x="0" y="325062"/>
                </a:lnTo>
                <a:close/>
              </a:path>
            </a:pathLst>
          </a:custGeom>
          <a:noFill/>
          <a:ln w="38100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349418A-87EC-4093-A072-8E72FBCC423E}"/>
              </a:ext>
            </a:extLst>
          </p:cNvPr>
          <p:cNvSpPr/>
          <p:nvPr/>
        </p:nvSpPr>
        <p:spPr>
          <a:xfrm flipV="1">
            <a:off x="926630" y="1754696"/>
            <a:ext cx="2298668" cy="2644056"/>
          </a:xfrm>
          <a:custGeom>
            <a:avLst/>
            <a:gdLst>
              <a:gd name="connsiteX0" fmla="*/ 0 w 1869966"/>
              <a:gd name="connsiteY0" fmla="*/ 2644056 h 2644056"/>
              <a:gd name="connsiteX1" fmla="*/ 1869966 w 1869966"/>
              <a:gd name="connsiteY1" fmla="*/ 2644056 h 2644056"/>
              <a:gd name="connsiteX2" fmla="*/ 1869966 w 1869966"/>
              <a:gd name="connsiteY2" fmla="*/ 325062 h 2644056"/>
              <a:gd name="connsiteX3" fmla="*/ 1123519 w 1869966"/>
              <a:gd name="connsiteY3" fmla="*/ 325062 h 2644056"/>
              <a:gd name="connsiteX4" fmla="*/ 934983 w 1869966"/>
              <a:gd name="connsiteY4" fmla="*/ 0 h 2644056"/>
              <a:gd name="connsiteX5" fmla="*/ 746447 w 1869966"/>
              <a:gd name="connsiteY5" fmla="*/ 325062 h 2644056"/>
              <a:gd name="connsiteX6" fmla="*/ 0 w 1869966"/>
              <a:gd name="connsiteY6" fmla="*/ 325062 h 264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9966" h="2644056">
                <a:moveTo>
                  <a:pt x="0" y="2644056"/>
                </a:moveTo>
                <a:lnTo>
                  <a:pt x="1869966" y="2644056"/>
                </a:lnTo>
                <a:lnTo>
                  <a:pt x="1869966" y="325062"/>
                </a:lnTo>
                <a:lnTo>
                  <a:pt x="1123519" y="325062"/>
                </a:lnTo>
                <a:lnTo>
                  <a:pt x="934983" y="0"/>
                </a:lnTo>
                <a:lnTo>
                  <a:pt x="746447" y="325062"/>
                </a:lnTo>
                <a:lnTo>
                  <a:pt x="0" y="325062"/>
                </a:lnTo>
                <a:close/>
              </a:path>
            </a:pathLst>
          </a:custGeom>
          <a:noFill/>
          <a:ln w="38100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D40C88-9CD9-457E-9158-C0D2F8F21726}"/>
              </a:ext>
            </a:extLst>
          </p:cNvPr>
          <p:cNvSpPr/>
          <p:nvPr/>
        </p:nvSpPr>
        <p:spPr>
          <a:xfrm flipV="1">
            <a:off x="6213537" y="1754696"/>
            <a:ext cx="2298668" cy="2644056"/>
          </a:xfrm>
          <a:custGeom>
            <a:avLst/>
            <a:gdLst>
              <a:gd name="connsiteX0" fmla="*/ 0 w 1869966"/>
              <a:gd name="connsiteY0" fmla="*/ 2644056 h 2644056"/>
              <a:gd name="connsiteX1" fmla="*/ 1869966 w 1869966"/>
              <a:gd name="connsiteY1" fmla="*/ 2644056 h 2644056"/>
              <a:gd name="connsiteX2" fmla="*/ 1869966 w 1869966"/>
              <a:gd name="connsiteY2" fmla="*/ 325062 h 2644056"/>
              <a:gd name="connsiteX3" fmla="*/ 1123519 w 1869966"/>
              <a:gd name="connsiteY3" fmla="*/ 325062 h 2644056"/>
              <a:gd name="connsiteX4" fmla="*/ 934983 w 1869966"/>
              <a:gd name="connsiteY4" fmla="*/ 0 h 2644056"/>
              <a:gd name="connsiteX5" fmla="*/ 746447 w 1869966"/>
              <a:gd name="connsiteY5" fmla="*/ 325062 h 2644056"/>
              <a:gd name="connsiteX6" fmla="*/ 0 w 1869966"/>
              <a:gd name="connsiteY6" fmla="*/ 325062 h 264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9966" h="2644056">
                <a:moveTo>
                  <a:pt x="0" y="2644056"/>
                </a:moveTo>
                <a:lnTo>
                  <a:pt x="1869966" y="2644056"/>
                </a:lnTo>
                <a:lnTo>
                  <a:pt x="1869966" y="325062"/>
                </a:lnTo>
                <a:lnTo>
                  <a:pt x="1123519" y="325062"/>
                </a:lnTo>
                <a:lnTo>
                  <a:pt x="934983" y="0"/>
                </a:lnTo>
                <a:lnTo>
                  <a:pt x="746447" y="325062"/>
                </a:lnTo>
                <a:lnTo>
                  <a:pt x="0" y="325062"/>
                </a:lnTo>
                <a:close/>
              </a:path>
            </a:pathLst>
          </a:custGeom>
          <a:noFill/>
          <a:ln w="38100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A223D7E-A604-4CDD-8A87-E7E74D7131C3}"/>
              </a:ext>
            </a:extLst>
          </p:cNvPr>
          <p:cNvSpPr/>
          <p:nvPr/>
        </p:nvSpPr>
        <p:spPr>
          <a:xfrm flipV="1">
            <a:off x="8851904" y="1754696"/>
            <a:ext cx="2298668" cy="2644056"/>
          </a:xfrm>
          <a:custGeom>
            <a:avLst/>
            <a:gdLst>
              <a:gd name="connsiteX0" fmla="*/ 0 w 1869966"/>
              <a:gd name="connsiteY0" fmla="*/ 2644056 h 2644056"/>
              <a:gd name="connsiteX1" fmla="*/ 1869966 w 1869966"/>
              <a:gd name="connsiteY1" fmla="*/ 2644056 h 2644056"/>
              <a:gd name="connsiteX2" fmla="*/ 1869966 w 1869966"/>
              <a:gd name="connsiteY2" fmla="*/ 325062 h 2644056"/>
              <a:gd name="connsiteX3" fmla="*/ 1123519 w 1869966"/>
              <a:gd name="connsiteY3" fmla="*/ 325062 h 2644056"/>
              <a:gd name="connsiteX4" fmla="*/ 934983 w 1869966"/>
              <a:gd name="connsiteY4" fmla="*/ 0 h 2644056"/>
              <a:gd name="connsiteX5" fmla="*/ 746447 w 1869966"/>
              <a:gd name="connsiteY5" fmla="*/ 325062 h 2644056"/>
              <a:gd name="connsiteX6" fmla="*/ 0 w 1869966"/>
              <a:gd name="connsiteY6" fmla="*/ 325062 h 264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9966" h="2644056">
                <a:moveTo>
                  <a:pt x="0" y="2644056"/>
                </a:moveTo>
                <a:lnTo>
                  <a:pt x="1869966" y="2644056"/>
                </a:lnTo>
                <a:lnTo>
                  <a:pt x="1869966" y="325062"/>
                </a:lnTo>
                <a:lnTo>
                  <a:pt x="1123519" y="325062"/>
                </a:lnTo>
                <a:lnTo>
                  <a:pt x="934983" y="0"/>
                </a:lnTo>
                <a:lnTo>
                  <a:pt x="746447" y="325062"/>
                </a:lnTo>
                <a:lnTo>
                  <a:pt x="0" y="325062"/>
                </a:lnTo>
                <a:close/>
              </a:path>
            </a:pathLst>
          </a:custGeom>
          <a:noFill/>
          <a:ln w="38100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5601F-1742-497A-9E97-57CE7284C27D}"/>
              </a:ext>
            </a:extLst>
          </p:cNvPr>
          <p:cNvSpPr txBox="1"/>
          <p:nvPr/>
        </p:nvSpPr>
        <p:spPr>
          <a:xfrm>
            <a:off x="926630" y="2731759"/>
            <a:ext cx="224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대충하자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F5AA9-6B9A-46A4-B2FD-D5BAD549A57B}"/>
              </a:ext>
            </a:extLst>
          </p:cNvPr>
          <p:cNvSpPr txBox="1"/>
          <p:nvPr/>
        </p:nvSpPr>
        <p:spPr>
          <a:xfrm>
            <a:off x="3595741" y="2731759"/>
            <a:ext cx="224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약지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0AF57-DAC1-4488-8758-F9F0F23E9369}"/>
              </a:ext>
            </a:extLst>
          </p:cNvPr>
          <p:cNvSpPr txBox="1"/>
          <p:nvPr/>
        </p:nvSpPr>
        <p:spPr>
          <a:xfrm>
            <a:off x="6239195" y="2731759"/>
            <a:ext cx="224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얇고 길게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6D62A0-30AD-49CC-B736-7872856E3E9D}"/>
              </a:ext>
            </a:extLst>
          </p:cNvPr>
          <p:cNvSpPr txBox="1"/>
          <p:nvPr/>
        </p:nvSpPr>
        <p:spPr>
          <a:xfrm>
            <a:off x="8877562" y="2731759"/>
            <a:ext cx="224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은퇴는 </a:t>
            </a:r>
            <a:r>
              <a:rPr lang="en-US" altLang="ko-KR" dirty="0"/>
              <a:t>40＂</a:t>
            </a:r>
            <a:endParaRPr lang="ko-KR" altLang="en-US" dirty="0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DCC06FE6-3C60-44BF-B53C-A772ECC9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0A3D269-9EBD-4EF4-9635-F6C7172C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483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EAC67-CE68-4242-9979-0A950B0D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endParaRPr lang="ko-KR" altLang="en-US" sz="2000" dirty="0">
              <a:latin typeface="+mj-ea"/>
            </a:endParaRPr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5F040DB5-5E8D-4E1B-A3FA-0585BD6E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266ABBD2-6F50-487C-831F-2D6F51A9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0D2597-8026-44ED-81D4-140465C24BC8}"/>
              </a:ext>
            </a:extLst>
          </p:cNvPr>
          <p:cNvGrpSpPr/>
          <p:nvPr/>
        </p:nvGrpSpPr>
        <p:grpSpPr>
          <a:xfrm>
            <a:off x="948828" y="1624854"/>
            <a:ext cx="10314223" cy="4496238"/>
            <a:chOff x="1043418" y="1624854"/>
            <a:chExt cx="10314223" cy="4496238"/>
          </a:xfrm>
        </p:grpSpPr>
        <p:sp>
          <p:nvSpPr>
            <p:cNvPr id="6" name="도형 5">
              <a:extLst>
                <a:ext uri="{FF2B5EF4-FFF2-40B4-BE49-F238E27FC236}">
                  <a16:creationId xmlns:a16="http://schemas.microsoft.com/office/drawing/2014/main" id="{AF729019-07EE-4562-981C-E03224CD237F}"/>
                </a:ext>
              </a:extLst>
            </p:cNvPr>
            <p:cNvSpPr/>
            <p:nvPr/>
          </p:nvSpPr>
          <p:spPr>
            <a:xfrm>
              <a:off x="1043418" y="1624854"/>
              <a:ext cx="10314223" cy="4496237"/>
            </a:xfrm>
            <a:prstGeom prst="swooshArrow">
              <a:avLst>
                <a:gd name="adj1" fmla="val 25000"/>
                <a:gd name="adj2" fmla="val 25000"/>
              </a:avLst>
            </a:prstGeom>
            <a:solidFill>
              <a:srgbClr val="C9E9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aphicFrame>
          <p:nvGraphicFramePr>
            <p:cNvPr id="3" name="다이어그램 2">
              <a:extLst>
                <a:ext uri="{FF2B5EF4-FFF2-40B4-BE49-F238E27FC236}">
                  <a16:creationId xmlns:a16="http://schemas.microsoft.com/office/drawing/2014/main" id="{290689BD-2324-47BF-886E-50FFF0A988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5693056"/>
                </p:ext>
              </p:extLst>
            </p:nvPr>
          </p:nvGraphicFramePr>
          <p:xfrm>
            <a:off x="1043427" y="1624855"/>
            <a:ext cx="10314214" cy="44962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69994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650364-6C9E-442C-842C-F448121C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9" y="784774"/>
            <a:ext cx="4091353" cy="2542887"/>
          </a:xfrm>
        </p:spPr>
        <p:txBody>
          <a:bodyPr anchor="t"/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latin typeface="+mj-ea"/>
              </a:rPr>
              <a:t>Appendix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701A34-A5B1-409C-9489-2C99F0264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8814" y="784775"/>
            <a:ext cx="6145823" cy="5267233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CNN </a:t>
            </a:r>
            <a:r>
              <a:rPr lang="ko-KR" altLang="en-US" dirty="0">
                <a:latin typeface="+mj-ea"/>
                <a:ea typeface="+mj-ea"/>
              </a:rPr>
              <a:t>모델링 구조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VGG16 </a:t>
            </a:r>
            <a:r>
              <a:rPr lang="ko-KR" altLang="en-US" dirty="0">
                <a:latin typeface="+mj-ea"/>
                <a:ea typeface="+mj-ea"/>
              </a:rPr>
              <a:t>모델링 구조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카테고리별 모델 학습 결과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2D4353-461C-4B68-9ED8-1835BF3A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02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구조 </a:t>
            </a:r>
            <a:r>
              <a:rPr lang="en-US" altLang="ko-KR" sz="2000" dirty="0">
                <a:latin typeface="+mj-ea"/>
              </a:rPr>
              <a:t>- CNN</a:t>
            </a:r>
            <a:endParaRPr lang="ko-KR" altLang="en-US" sz="2000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702065-ECED-4522-B700-2FF112119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12"/>
          <a:stretch/>
        </p:blipFill>
        <p:spPr>
          <a:xfrm>
            <a:off x="1638193" y="2085045"/>
            <a:ext cx="4061881" cy="3654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68A32A-506B-4B2B-9C3E-88C6DADFF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32" b="114"/>
          <a:stretch/>
        </p:blipFill>
        <p:spPr>
          <a:xfrm>
            <a:off x="6765167" y="2483992"/>
            <a:ext cx="4061881" cy="2856597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723450B-553F-414F-BBF3-1B412CAA1AF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604849" y="1548277"/>
            <a:ext cx="3255544" cy="5126974"/>
          </a:xfrm>
          <a:prstGeom prst="bentConnector5">
            <a:avLst>
              <a:gd name="adj1" fmla="val -7022"/>
              <a:gd name="adj2" fmla="val 50000"/>
              <a:gd name="adj3" fmla="val 1070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828E9E8E-A2CC-46D1-A6B1-44BAD35B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A735C98-C489-4F52-ADF1-0B0F77EF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95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E66F2-34AF-42FE-9328-81EB2E06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구조 </a:t>
            </a:r>
            <a:r>
              <a:rPr lang="en-US" altLang="ko-KR" sz="2000" dirty="0">
                <a:latin typeface="+mj-ea"/>
              </a:rPr>
              <a:t>- CNN</a:t>
            </a:r>
            <a:endParaRPr lang="ko-KR" altLang="en-US" sz="2000" dirty="0">
              <a:latin typeface="+mj-ea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828E9E8E-A2CC-46D1-A6B1-44BAD35B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A735C98-C489-4F52-ADF1-0B0F77EF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26A056-B811-41FE-B4C7-B9219EC6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80" y="1727200"/>
            <a:ext cx="3050839" cy="451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10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828E9E8E-A2CC-46D1-A6B1-44BAD35B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A735C98-C489-4F52-ADF1-0B0F77EF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2B688-092D-4973-AE30-1B57E6591456}"/>
              </a:ext>
            </a:extLst>
          </p:cNvPr>
          <p:cNvSpPr txBox="1"/>
          <p:nvPr/>
        </p:nvSpPr>
        <p:spPr>
          <a:xfrm>
            <a:off x="3545449" y="2825204"/>
            <a:ext cx="510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+mj-ea"/>
                <a:ea typeface="+mj-ea"/>
              </a:rPr>
              <a:t>Q&amp;A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4646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828E9E8E-A2CC-46D1-A6B1-44BAD35B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A735C98-C489-4F52-ADF1-0B0F77EF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2B688-092D-4973-AE30-1B57E6591456}"/>
              </a:ext>
            </a:extLst>
          </p:cNvPr>
          <p:cNvSpPr txBox="1"/>
          <p:nvPr/>
        </p:nvSpPr>
        <p:spPr>
          <a:xfrm>
            <a:off x="3545449" y="2825204"/>
            <a:ext cx="510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81076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29A86B-2746-47CD-8CFF-D75CE0C264B9}"/>
              </a:ext>
            </a:extLst>
          </p:cNvPr>
          <p:cNvSpPr/>
          <p:nvPr/>
        </p:nvSpPr>
        <p:spPr>
          <a:xfrm>
            <a:off x="4729114" y="641023"/>
            <a:ext cx="2413262" cy="5344998"/>
          </a:xfrm>
          <a:prstGeom prst="roundRect">
            <a:avLst>
              <a:gd name="adj" fmla="val 111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1A393-8B9B-407B-86EE-CAC363E2F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2" t="9797" r="30342" b="10830"/>
          <a:stretch/>
        </p:blipFill>
        <p:spPr>
          <a:xfrm>
            <a:off x="3577443" y="192141"/>
            <a:ext cx="4753466" cy="64737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4DFA4-CE73-4F81-9B01-FA3AAA3FA8AD}"/>
              </a:ext>
            </a:extLst>
          </p:cNvPr>
          <p:cNvSpPr/>
          <p:nvPr/>
        </p:nvSpPr>
        <p:spPr>
          <a:xfrm>
            <a:off x="5578115" y="3713873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AIRS</a:t>
            </a:r>
            <a:endParaRPr lang="en-US" altLang="ko-KR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74735F-57E6-4929-968F-D982C8AD3C80}"/>
              </a:ext>
            </a:extLst>
          </p:cNvPr>
          <p:cNvSpPr/>
          <p:nvPr/>
        </p:nvSpPr>
        <p:spPr>
          <a:xfrm>
            <a:off x="351391" y="717540"/>
            <a:ext cx="812337" cy="812337"/>
          </a:xfrm>
          <a:prstGeom prst="rect">
            <a:avLst/>
          </a:prstGeom>
          <a:noFill/>
          <a:ln w="28575" cap="rnd" cmpd="dbl">
            <a:solidFill>
              <a:srgbClr val="89D1B6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0A7068-2ABB-4659-A0C7-E97F3DBEB64E}"/>
              </a:ext>
            </a:extLst>
          </p:cNvPr>
          <p:cNvSpPr/>
          <p:nvPr/>
        </p:nvSpPr>
        <p:spPr>
          <a:xfrm>
            <a:off x="265441" y="641022"/>
            <a:ext cx="974805" cy="974805"/>
          </a:xfrm>
          <a:prstGeom prst="rect">
            <a:avLst/>
          </a:prstGeom>
          <a:noFill/>
          <a:ln w="28575" cap="rnd">
            <a:solidFill>
              <a:srgbClr val="32B58C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8474493-3445-466A-9721-987A114559CC}"/>
              </a:ext>
            </a:extLst>
          </p:cNvPr>
          <p:cNvSpPr/>
          <p:nvPr/>
        </p:nvSpPr>
        <p:spPr>
          <a:xfrm>
            <a:off x="1528006" y="641023"/>
            <a:ext cx="974805" cy="97480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A7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7AC2B5-6529-4B80-9AF9-DCA442324366}"/>
              </a:ext>
            </a:extLst>
          </p:cNvPr>
          <p:cNvSpPr/>
          <p:nvPr/>
        </p:nvSpPr>
        <p:spPr>
          <a:xfrm>
            <a:off x="1609688" y="722705"/>
            <a:ext cx="811441" cy="811441"/>
          </a:xfrm>
          <a:prstGeom prst="roundRect">
            <a:avLst/>
          </a:prstGeom>
          <a:solidFill>
            <a:schemeClr val="bg1"/>
          </a:solidFill>
          <a:ln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9D12B-313A-4C1A-A93B-8C76155C3D9C}"/>
              </a:ext>
            </a:extLst>
          </p:cNvPr>
          <p:cNvSpPr txBox="1"/>
          <p:nvPr/>
        </p:nvSpPr>
        <p:spPr>
          <a:xfrm>
            <a:off x="1609688" y="697825"/>
            <a:ext cx="845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국민체 Regular" panose="02020600000000000000" pitchFamily="18" charset="-127"/>
                <a:ea typeface="국민체 Regular" panose="02020600000000000000" pitchFamily="18" charset="-127"/>
              </a:rPr>
              <a:t>AI</a:t>
            </a:r>
            <a:endParaRPr lang="ko-KR" altLang="en-US" sz="32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64CCF-9A79-4878-9311-1EDA1E75DDD7}"/>
              </a:ext>
            </a:extLst>
          </p:cNvPr>
          <p:cNvSpPr txBox="1"/>
          <p:nvPr/>
        </p:nvSpPr>
        <p:spPr>
          <a:xfrm>
            <a:off x="1789018" y="1031053"/>
            <a:ext cx="81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FA78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국민체 Regular" panose="02020600000000000000" pitchFamily="18" charset="-127"/>
                <a:ea typeface="국민체 Regular" panose="02020600000000000000" pitchFamily="18" charset="-127"/>
              </a:rPr>
              <a:t>Rs</a:t>
            </a:r>
            <a:endParaRPr lang="ko-KR" altLang="en-US" sz="32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3EBB8-50E0-4D54-AFA4-084C603C253F}"/>
              </a:ext>
            </a:extLst>
          </p:cNvPr>
          <p:cNvSpPr/>
          <p:nvPr/>
        </p:nvSpPr>
        <p:spPr>
          <a:xfrm>
            <a:off x="265441" y="1838226"/>
            <a:ext cx="974805" cy="974805"/>
          </a:xfrm>
          <a:prstGeom prst="rect">
            <a:avLst/>
          </a:prstGeom>
          <a:noFill/>
          <a:ln w="28575" cap="rnd" cmpd="dbl">
            <a:solidFill>
              <a:srgbClr val="89D1B6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3195C6-CE23-49D9-9CAE-BAF2147B44D2}"/>
              </a:ext>
            </a:extLst>
          </p:cNvPr>
          <p:cNvSpPr/>
          <p:nvPr/>
        </p:nvSpPr>
        <p:spPr>
          <a:xfrm>
            <a:off x="356184" y="1928969"/>
            <a:ext cx="793319" cy="793319"/>
          </a:xfrm>
          <a:prstGeom prst="rect">
            <a:avLst/>
          </a:prstGeom>
          <a:noFill/>
          <a:ln w="28575" cap="rnd">
            <a:solidFill>
              <a:srgbClr val="32B58C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3F5D8F-267F-41BD-A318-496CA02CFAC8}"/>
              </a:ext>
            </a:extLst>
          </p:cNvPr>
          <p:cNvSpPr/>
          <p:nvPr/>
        </p:nvSpPr>
        <p:spPr>
          <a:xfrm>
            <a:off x="1528006" y="1838226"/>
            <a:ext cx="974805" cy="97480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FA7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B08B61B-B7B7-4B41-88FD-8F1DB3ACE208}"/>
              </a:ext>
            </a:extLst>
          </p:cNvPr>
          <p:cNvSpPr/>
          <p:nvPr/>
        </p:nvSpPr>
        <p:spPr>
          <a:xfrm>
            <a:off x="1528006" y="3035429"/>
            <a:ext cx="974805" cy="97480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FA7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B9424-B749-4E10-9EB7-066F1B5262D7}"/>
              </a:ext>
            </a:extLst>
          </p:cNvPr>
          <p:cNvSpPr/>
          <p:nvPr/>
        </p:nvSpPr>
        <p:spPr>
          <a:xfrm>
            <a:off x="1609688" y="3117111"/>
            <a:ext cx="811441" cy="811441"/>
          </a:xfrm>
          <a:prstGeom prst="roundRect">
            <a:avLst/>
          </a:prstGeom>
          <a:solidFill>
            <a:schemeClr val="bg1"/>
          </a:solidFill>
          <a:ln cmpd="dbl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9BD217-F422-4F4B-9ACA-00E304B8004D}"/>
              </a:ext>
            </a:extLst>
          </p:cNvPr>
          <p:cNvSpPr/>
          <p:nvPr/>
        </p:nvSpPr>
        <p:spPr>
          <a:xfrm>
            <a:off x="1609688" y="1919908"/>
            <a:ext cx="811441" cy="811441"/>
          </a:xfrm>
          <a:prstGeom prst="roundRect">
            <a:avLst/>
          </a:prstGeom>
          <a:solidFill>
            <a:schemeClr val="bg1"/>
          </a:solidFill>
          <a:ln cmpd="dbl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45F6D-52DD-4738-982F-BDD134B53CBC}"/>
              </a:ext>
            </a:extLst>
          </p:cNvPr>
          <p:cNvSpPr txBox="1"/>
          <p:nvPr/>
        </p:nvSpPr>
        <p:spPr>
          <a:xfrm>
            <a:off x="1609688" y="1895028"/>
            <a:ext cx="70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AI</a:t>
            </a:r>
            <a:endParaRPr lang="ko-KR" altLang="en-US" sz="3200" b="1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746348-957F-4765-9F45-6D90CEA6A7E7}"/>
              </a:ext>
            </a:extLst>
          </p:cNvPr>
          <p:cNvSpPr txBox="1"/>
          <p:nvPr/>
        </p:nvSpPr>
        <p:spPr>
          <a:xfrm>
            <a:off x="1789018" y="2228256"/>
            <a:ext cx="81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FA782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Rs</a:t>
            </a:r>
            <a:endParaRPr lang="ko-KR" altLang="en-US" sz="3200" b="1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276083-D098-4084-88EE-7C9242916A5B}"/>
              </a:ext>
            </a:extLst>
          </p:cNvPr>
          <p:cNvSpPr/>
          <p:nvPr/>
        </p:nvSpPr>
        <p:spPr>
          <a:xfrm>
            <a:off x="1576175" y="3121566"/>
            <a:ext cx="6099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AI</a:t>
            </a:r>
            <a:endParaRPr lang="en-US" altLang="ko-KR" sz="28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D7DA0D-3C79-4419-AA6D-02274DE64A9F}"/>
              </a:ext>
            </a:extLst>
          </p:cNvPr>
          <p:cNvSpPr/>
          <p:nvPr/>
        </p:nvSpPr>
        <p:spPr>
          <a:xfrm>
            <a:off x="1686269" y="3450956"/>
            <a:ext cx="86434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RS</a:t>
            </a:r>
            <a:endParaRPr lang="en-US" altLang="ko-KR" sz="28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/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1E77B0E-D799-45BA-B8C4-0A8219F32A8D}"/>
              </a:ext>
            </a:extLst>
          </p:cNvPr>
          <p:cNvSpPr/>
          <p:nvPr/>
        </p:nvSpPr>
        <p:spPr>
          <a:xfrm>
            <a:off x="1539693" y="4114904"/>
            <a:ext cx="974805" cy="974805"/>
          </a:xfrm>
          <a:prstGeom prst="roundRect">
            <a:avLst/>
          </a:prstGeom>
          <a:solidFill>
            <a:schemeClr val="bg1"/>
          </a:solidFill>
          <a:ln w="19050" cmpd="tri">
            <a:solidFill>
              <a:srgbClr val="2FA7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DF14794-7513-4B0B-A1C1-B5F5BF8EB664}"/>
              </a:ext>
            </a:extLst>
          </p:cNvPr>
          <p:cNvSpPr/>
          <p:nvPr/>
        </p:nvSpPr>
        <p:spPr>
          <a:xfrm>
            <a:off x="1609688" y="4196587"/>
            <a:ext cx="811441" cy="811441"/>
          </a:xfrm>
          <a:prstGeom prst="roundRect">
            <a:avLst/>
          </a:prstGeom>
          <a:solidFill>
            <a:schemeClr val="bg1"/>
          </a:solidFill>
          <a:ln cmpd="sng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280245-FE8D-488F-BF8C-11E5FFCC8AED}"/>
              </a:ext>
            </a:extLst>
          </p:cNvPr>
          <p:cNvSpPr/>
          <p:nvPr/>
        </p:nvSpPr>
        <p:spPr>
          <a:xfrm>
            <a:off x="1550798" y="4231481"/>
            <a:ext cx="60998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AI</a:t>
            </a:r>
            <a:endParaRPr lang="en-US" altLang="ko-KR" sz="30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D3D6-4FB4-44CE-821D-B836B402837A}"/>
              </a:ext>
            </a:extLst>
          </p:cNvPr>
          <p:cNvSpPr/>
          <p:nvPr/>
        </p:nvSpPr>
        <p:spPr>
          <a:xfrm>
            <a:off x="1761160" y="4435014"/>
            <a:ext cx="69442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RS</a:t>
            </a:r>
            <a:endParaRPr lang="en-US" altLang="ko-KR" sz="30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9CCF720-B223-4A15-9663-C57738B2091F}"/>
              </a:ext>
            </a:extLst>
          </p:cNvPr>
          <p:cNvGrpSpPr/>
          <p:nvPr/>
        </p:nvGrpSpPr>
        <p:grpSpPr>
          <a:xfrm>
            <a:off x="281352" y="5393158"/>
            <a:ext cx="1082508" cy="933372"/>
            <a:chOff x="8321579" y="3804529"/>
            <a:chExt cx="1082508" cy="9333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B64F61-8E33-4D23-BA56-3AB2CA929FF9}"/>
                </a:ext>
              </a:extLst>
            </p:cNvPr>
            <p:cNvSpPr txBox="1"/>
            <p:nvPr/>
          </p:nvSpPr>
          <p:spPr>
            <a:xfrm>
              <a:off x="8321579" y="3804529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u="sng" dirty="0"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rPr>
                <a:t>AI</a:t>
              </a:r>
              <a:endParaRPr lang="ko-KR" altLang="en-US" sz="40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502E4E-DC19-4E3B-8D2F-16F40CC97EBD}"/>
                </a:ext>
              </a:extLst>
            </p:cNvPr>
            <p:cNvSpPr txBox="1"/>
            <p:nvPr/>
          </p:nvSpPr>
          <p:spPr>
            <a:xfrm>
              <a:off x="8647149" y="4030015"/>
              <a:ext cx="7569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u="sng" dirty="0">
                  <a:solidFill>
                    <a:srgbClr val="2FA782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rPr>
                <a:t>Rs</a:t>
              </a:r>
              <a:endParaRPr lang="ko-KR" altLang="en-US" sz="40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E287E2-225F-4CF2-9E4E-E950C21C22BA}"/>
              </a:ext>
            </a:extLst>
          </p:cNvPr>
          <p:cNvSpPr/>
          <p:nvPr/>
        </p:nvSpPr>
        <p:spPr>
          <a:xfrm>
            <a:off x="223260" y="5393158"/>
            <a:ext cx="1146933" cy="977464"/>
          </a:xfrm>
          <a:prstGeom prst="rect">
            <a:avLst/>
          </a:prstGeom>
          <a:noFill/>
          <a:ln w="28575">
            <a:solidFill>
              <a:srgbClr val="2FA78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EE6B10-A01E-4F11-9FF7-B3311F7AE5F4}"/>
              </a:ext>
            </a:extLst>
          </p:cNvPr>
          <p:cNvSpPr/>
          <p:nvPr/>
        </p:nvSpPr>
        <p:spPr>
          <a:xfrm>
            <a:off x="156939" y="5331743"/>
            <a:ext cx="1266525" cy="1120286"/>
          </a:xfrm>
          <a:prstGeom prst="rect">
            <a:avLst/>
          </a:prstGeom>
          <a:noFill/>
          <a:ln w="28575">
            <a:solidFill>
              <a:srgbClr val="2FA78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96960A-FC68-4F80-AB68-4F1C8895C3F3}"/>
              </a:ext>
            </a:extLst>
          </p:cNvPr>
          <p:cNvSpPr txBox="1"/>
          <p:nvPr/>
        </p:nvSpPr>
        <p:spPr>
          <a:xfrm>
            <a:off x="341710" y="696902"/>
            <a:ext cx="845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국민체 Regular" panose="02020600000000000000" pitchFamily="18" charset="-127"/>
                <a:ea typeface="국민체 Regular" panose="02020600000000000000" pitchFamily="18" charset="-127"/>
              </a:rPr>
              <a:t>AI</a:t>
            </a:r>
            <a:endParaRPr lang="ko-KR" altLang="en-US" sz="3200" b="1" dirty="0"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80444C-A07F-4781-B44B-859D2D1608D5}"/>
              </a:ext>
            </a:extLst>
          </p:cNvPr>
          <p:cNvSpPr txBox="1"/>
          <p:nvPr/>
        </p:nvSpPr>
        <p:spPr>
          <a:xfrm>
            <a:off x="521040" y="1009810"/>
            <a:ext cx="81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FA782"/>
                </a:solidFill>
                <a:latin typeface="국민체 Regular" panose="02020600000000000000" pitchFamily="18" charset="-127"/>
                <a:ea typeface="국민체 Regular" panose="02020600000000000000" pitchFamily="18" charset="-127"/>
              </a:rPr>
              <a:t>Rs</a:t>
            </a:r>
            <a:endParaRPr lang="ko-KR" altLang="en-US" sz="3200" b="1" dirty="0"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1D3BD9-6D2F-47AD-BA27-8FDA030D883A}"/>
              </a:ext>
            </a:extLst>
          </p:cNvPr>
          <p:cNvSpPr txBox="1"/>
          <p:nvPr/>
        </p:nvSpPr>
        <p:spPr>
          <a:xfrm>
            <a:off x="343713" y="1887408"/>
            <a:ext cx="70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AI</a:t>
            </a:r>
            <a:endParaRPr lang="ko-KR" altLang="en-US" sz="3200" b="1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027CD6-0000-43F2-A68A-8860281114CD}"/>
              </a:ext>
            </a:extLst>
          </p:cNvPr>
          <p:cNvSpPr txBox="1"/>
          <p:nvPr/>
        </p:nvSpPr>
        <p:spPr>
          <a:xfrm>
            <a:off x="523043" y="2220636"/>
            <a:ext cx="81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FA782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Rs</a:t>
            </a:r>
            <a:endParaRPr lang="ko-KR" altLang="en-US" sz="3200" b="1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2D0F5E0-22A8-482E-BEAE-D8C0A2A4BEA9}"/>
              </a:ext>
            </a:extLst>
          </p:cNvPr>
          <p:cNvSpPr/>
          <p:nvPr/>
        </p:nvSpPr>
        <p:spPr>
          <a:xfrm>
            <a:off x="286963" y="3035429"/>
            <a:ext cx="974805" cy="97480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FA7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9C1CE85-56E0-41DC-BA0A-EF7A0424D6DD}"/>
              </a:ext>
            </a:extLst>
          </p:cNvPr>
          <p:cNvSpPr/>
          <p:nvPr/>
        </p:nvSpPr>
        <p:spPr>
          <a:xfrm>
            <a:off x="368645" y="3117111"/>
            <a:ext cx="811441" cy="811441"/>
          </a:xfrm>
          <a:prstGeom prst="roundRect">
            <a:avLst/>
          </a:prstGeom>
          <a:solidFill>
            <a:schemeClr val="bg1"/>
          </a:solidFill>
          <a:ln cmpd="dbl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2EC39DB-5BA0-4F8A-ABAF-CFE05EDE0281}"/>
              </a:ext>
            </a:extLst>
          </p:cNvPr>
          <p:cNvSpPr/>
          <p:nvPr/>
        </p:nvSpPr>
        <p:spPr>
          <a:xfrm>
            <a:off x="1528006" y="5395817"/>
            <a:ext cx="974805" cy="974805"/>
          </a:xfrm>
          <a:prstGeom prst="roundRect">
            <a:avLst/>
          </a:prstGeom>
          <a:solidFill>
            <a:schemeClr val="bg1"/>
          </a:solidFill>
          <a:ln w="25400" cmpd="tri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21AD66-F587-4682-B737-6DCC04C520B6}"/>
              </a:ext>
            </a:extLst>
          </p:cNvPr>
          <p:cNvSpPr/>
          <p:nvPr/>
        </p:nvSpPr>
        <p:spPr>
          <a:xfrm>
            <a:off x="1609688" y="5477499"/>
            <a:ext cx="811441" cy="811441"/>
          </a:xfrm>
          <a:prstGeom prst="roundRect">
            <a:avLst/>
          </a:prstGeom>
          <a:solidFill>
            <a:schemeClr val="bg1"/>
          </a:solidFill>
          <a:ln w="22225" cmpd="sng">
            <a:solidFill>
              <a:srgbClr val="32B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D28153-0083-4E51-8477-73187A96F597}"/>
              </a:ext>
            </a:extLst>
          </p:cNvPr>
          <p:cNvSpPr txBox="1"/>
          <p:nvPr/>
        </p:nvSpPr>
        <p:spPr>
          <a:xfrm>
            <a:off x="393268" y="3136105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j-ea"/>
                <a:ea typeface="+mj-ea"/>
              </a:rPr>
              <a:t>AI</a:t>
            </a:r>
            <a:endParaRPr lang="ko-KR" altLang="en-US" sz="28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33C086-D3E6-4077-9E3E-E4ADB854C67D}"/>
              </a:ext>
            </a:extLst>
          </p:cNvPr>
          <p:cNvSpPr/>
          <p:nvPr/>
        </p:nvSpPr>
        <p:spPr>
          <a:xfrm>
            <a:off x="1656715" y="5440226"/>
            <a:ext cx="60998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AI</a:t>
            </a:r>
            <a:endParaRPr lang="en-US" altLang="ko-KR" sz="30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224367-A54F-42C2-AF68-756903EF344B}"/>
              </a:ext>
            </a:extLst>
          </p:cNvPr>
          <p:cNvSpPr/>
          <p:nvPr/>
        </p:nvSpPr>
        <p:spPr>
          <a:xfrm>
            <a:off x="1655109" y="5798907"/>
            <a:ext cx="69442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RS</a:t>
            </a:r>
            <a:endParaRPr lang="en-US" altLang="ko-KR" sz="30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28C6C9-B76C-4EC8-85AA-060B0C219D3D}"/>
              </a:ext>
            </a:extLst>
          </p:cNvPr>
          <p:cNvSpPr txBox="1"/>
          <p:nvPr/>
        </p:nvSpPr>
        <p:spPr>
          <a:xfrm>
            <a:off x="575543" y="3411357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FA78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j-ea"/>
                <a:ea typeface="+mj-ea"/>
              </a:rPr>
              <a:t>Rs</a:t>
            </a:r>
            <a:endParaRPr lang="ko-KR" altLang="en-US" sz="28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DEC70A9-1E47-4A24-AAD3-ECBC9110F29F}"/>
              </a:ext>
            </a:extLst>
          </p:cNvPr>
          <p:cNvSpPr/>
          <p:nvPr/>
        </p:nvSpPr>
        <p:spPr>
          <a:xfrm>
            <a:off x="286963" y="4133421"/>
            <a:ext cx="974805" cy="97480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FA7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F116104-3DF5-4BCB-91A3-210AB12F7461}"/>
              </a:ext>
            </a:extLst>
          </p:cNvPr>
          <p:cNvSpPr/>
          <p:nvPr/>
        </p:nvSpPr>
        <p:spPr>
          <a:xfrm>
            <a:off x="368645" y="4215103"/>
            <a:ext cx="811441" cy="811441"/>
          </a:xfrm>
          <a:prstGeom prst="roundRect">
            <a:avLst/>
          </a:prstGeom>
          <a:solidFill>
            <a:schemeClr val="bg1"/>
          </a:solidFill>
          <a:ln cmpd="dbl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68B217-89E2-4DD2-B130-2A3DB578CCD8}"/>
              </a:ext>
            </a:extLst>
          </p:cNvPr>
          <p:cNvSpPr txBox="1"/>
          <p:nvPr/>
        </p:nvSpPr>
        <p:spPr>
          <a:xfrm>
            <a:off x="393268" y="4234097"/>
            <a:ext cx="53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j-ea"/>
                <a:ea typeface="+mj-ea"/>
              </a:rPr>
              <a:t>AI</a:t>
            </a:r>
            <a:endParaRPr lang="ko-KR" altLang="en-US" sz="28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B0B60A-F0CA-4142-B392-ABC874D0D19D}"/>
              </a:ext>
            </a:extLst>
          </p:cNvPr>
          <p:cNvSpPr txBox="1"/>
          <p:nvPr/>
        </p:nvSpPr>
        <p:spPr>
          <a:xfrm>
            <a:off x="575543" y="4509349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FA78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j-ea"/>
                <a:ea typeface="+mj-ea"/>
              </a:rPr>
              <a:t>Rs</a:t>
            </a:r>
            <a:endParaRPr lang="ko-KR" altLang="en-US" sz="28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3A646C1-7446-405B-94D6-7CA7DE1D6DCD}"/>
              </a:ext>
            </a:extLst>
          </p:cNvPr>
          <p:cNvSpPr/>
          <p:nvPr/>
        </p:nvSpPr>
        <p:spPr>
          <a:xfrm>
            <a:off x="2767962" y="717540"/>
            <a:ext cx="812337" cy="812337"/>
          </a:xfrm>
          <a:prstGeom prst="rect">
            <a:avLst/>
          </a:prstGeom>
          <a:noFill/>
          <a:ln w="28575" cap="rnd" cmpd="dbl">
            <a:solidFill>
              <a:srgbClr val="89D1B6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0D42024-0A49-4899-BFB4-75DF21A31429}"/>
              </a:ext>
            </a:extLst>
          </p:cNvPr>
          <p:cNvSpPr/>
          <p:nvPr/>
        </p:nvSpPr>
        <p:spPr>
          <a:xfrm>
            <a:off x="2682012" y="641022"/>
            <a:ext cx="974805" cy="974805"/>
          </a:xfrm>
          <a:prstGeom prst="rect">
            <a:avLst/>
          </a:prstGeom>
          <a:noFill/>
          <a:ln w="28575" cap="rnd">
            <a:solidFill>
              <a:srgbClr val="32B58C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7471D2-55FC-4DE8-9B4B-E65D5063FD55}"/>
              </a:ext>
            </a:extLst>
          </p:cNvPr>
          <p:cNvSpPr txBox="1"/>
          <p:nvPr/>
        </p:nvSpPr>
        <p:spPr>
          <a:xfrm>
            <a:off x="2758281" y="696902"/>
            <a:ext cx="845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국민체 Regular" panose="02020600000000000000" pitchFamily="18" charset="-127"/>
                <a:ea typeface="국민체 Regular" panose="02020600000000000000" pitchFamily="18" charset="-127"/>
              </a:rPr>
              <a:t>AI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CB0BAA-C68C-4597-B51F-EAA3D86A2297}"/>
              </a:ext>
            </a:extLst>
          </p:cNvPr>
          <p:cNvSpPr txBox="1"/>
          <p:nvPr/>
        </p:nvSpPr>
        <p:spPr>
          <a:xfrm>
            <a:off x="2937611" y="1009810"/>
            <a:ext cx="81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FA7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국민체 Regular" panose="02020600000000000000" pitchFamily="18" charset="-127"/>
                <a:ea typeface="국민체 Regular" panose="02020600000000000000" pitchFamily="18" charset="-127"/>
              </a:rPr>
              <a:t>Rs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60EB9F-EC81-44D9-9473-57B867937888}"/>
              </a:ext>
            </a:extLst>
          </p:cNvPr>
          <p:cNvSpPr/>
          <p:nvPr/>
        </p:nvSpPr>
        <p:spPr>
          <a:xfrm>
            <a:off x="2767962" y="1894527"/>
            <a:ext cx="812337" cy="812337"/>
          </a:xfrm>
          <a:prstGeom prst="rect">
            <a:avLst/>
          </a:prstGeom>
          <a:noFill/>
          <a:ln w="28575" cap="rnd" cmpd="dbl">
            <a:solidFill>
              <a:srgbClr val="89D1B6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7E2DEB-C41C-4505-984D-615460CDD36E}"/>
              </a:ext>
            </a:extLst>
          </p:cNvPr>
          <p:cNvSpPr/>
          <p:nvPr/>
        </p:nvSpPr>
        <p:spPr>
          <a:xfrm>
            <a:off x="2682012" y="1818009"/>
            <a:ext cx="974805" cy="974805"/>
          </a:xfrm>
          <a:prstGeom prst="rect">
            <a:avLst/>
          </a:prstGeom>
          <a:noFill/>
          <a:ln w="28575" cap="rnd">
            <a:solidFill>
              <a:srgbClr val="32B58C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E375C-A22B-4271-BDB1-D701E519CE7B}"/>
              </a:ext>
            </a:extLst>
          </p:cNvPr>
          <p:cNvSpPr txBox="1"/>
          <p:nvPr/>
        </p:nvSpPr>
        <p:spPr>
          <a:xfrm>
            <a:off x="2758281" y="1873889"/>
            <a:ext cx="845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국민체 Regular" panose="02020600000000000000" pitchFamily="18" charset="-127"/>
                <a:ea typeface="국민체 Regular" panose="02020600000000000000" pitchFamily="18" charset="-127"/>
              </a:rPr>
              <a:t>AI</a:t>
            </a:r>
            <a:endParaRPr lang="ko-KR" altLang="en-US" sz="32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5A344E-65B7-4A40-ABEC-FDC7E8FD33C8}"/>
              </a:ext>
            </a:extLst>
          </p:cNvPr>
          <p:cNvSpPr txBox="1"/>
          <p:nvPr/>
        </p:nvSpPr>
        <p:spPr>
          <a:xfrm>
            <a:off x="2937611" y="2186797"/>
            <a:ext cx="81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FA78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국민체 Regular" panose="02020600000000000000" pitchFamily="18" charset="-127"/>
                <a:ea typeface="국민체 Regular" panose="02020600000000000000" pitchFamily="18" charset="-127"/>
              </a:rPr>
              <a:t>Rs</a:t>
            </a:r>
            <a:endParaRPr lang="ko-KR" altLang="en-US" sz="32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국민체 Regular" panose="02020600000000000000" pitchFamily="18" charset="-127"/>
              <a:ea typeface="국민체 Regular" panose="02020600000000000000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2EE6475-7EE4-4E88-9CC8-12B2244BA79D}"/>
              </a:ext>
            </a:extLst>
          </p:cNvPr>
          <p:cNvSpPr/>
          <p:nvPr/>
        </p:nvSpPr>
        <p:spPr>
          <a:xfrm>
            <a:off x="2756321" y="4196587"/>
            <a:ext cx="811441" cy="811441"/>
          </a:xfrm>
          <a:prstGeom prst="roundRect">
            <a:avLst/>
          </a:prstGeom>
          <a:solidFill>
            <a:schemeClr val="bg1"/>
          </a:solidFill>
          <a:ln cmpd="sng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2C0789-FB1F-4CAF-83E5-C4FDCB0685FE}"/>
              </a:ext>
            </a:extLst>
          </p:cNvPr>
          <p:cNvSpPr/>
          <p:nvPr/>
        </p:nvSpPr>
        <p:spPr>
          <a:xfrm>
            <a:off x="2697431" y="4231481"/>
            <a:ext cx="60998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AI</a:t>
            </a:r>
            <a:endParaRPr lang="en-US" altLang="ko-KR" sz="30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33203B1-2724-4E44-92A1-AECA2FDEA98F}"/>
              </a:ext>
            </a:extLst>
          </p:cNvPr>
          <p:cNvSpPr/>
          <p:nvPr/>
        </p:nvSpPr>
        <p:spPr>
          <a:xfrm>
            <a:off x="2756321" y="5486433"/>
            <a:ext cx="811441" cy="811441"/>
          </a:xfrm>
          <a:prstGeom prst="roundRect">
            <a:avLst/>
          </a:prstGeom>
          <a:solidFill>
            <a:schemeClr val="bg1"/>
          </a:solidFill>
          <a:ln cmpd="sng">
            <a:solidFill>
              <a:srgbClr val="89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42FA39-C199-4029-83F6-77711F198B63}"/>
              </a:ext>
            </a:extLst>
          </p:cNvPr>
          <p:cNvSpPr/>
          <p:nvPr/>
        </p:nvSpPr>
        <p:spPr>
          <a:xfrm>
            <a:off x="2907793" y="4435014"/>
            <a:ext cx="69442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RS</a:t>
            </a:r>
            <a:endParaRPr lang="en-US" altLang="ko-KR" sz="30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0A49E00-FDCD-4757-A05C-74C1FA2E3623}"/>
              </a:ext>
            </a:extLst>
          </p:cNvPr>
          <p:cNvSpPr/>
          <p:nvPr/>
        </p:nvSpPr>
        <p:spPr>
          <a:xfrm>
            <a:off x="2831821" y="5440226"/>
            <a:ext cx="60998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AI</a:t>
            </a:r>
            <a:endParaRPr lang="en-US" altLang="ko-KR" sz="30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FA6F202-71E5-4945-9CAA-E1A8313ADD7A}"/>
              </a:ext>
            </a:extLst>
          </p:cNvPr>
          <p:cNvSpPr/>
          <p:nvPr/>
        </p:nvSpPr>
        <p:spPr>
          <a:xfrm>
            <a:off x="2789602" y="5798907"/>
            <a:ext cx="69442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RS</a:t>
            </a:r>
            <a:endParaRPr lang="en-US" altLang="ko-KR" sz="3000" b="0" cap="none" spc="0" dirty="0">
              <a:ln w="0"/>
              <a:gradFill flip="none" rotWithShape="1">
                <a:gsLst>
                  <a:gs pos="21000">
                    <a:srgbClr val="4ACD9D"/>
                  </a:gs>
                  <a:gs pos="88000">
                    <a:srgbClr val="C9E9DB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66A41F-5A21-4611-B6E6-E763556BC1D8}"/>
              </a:ext>
            </a:extLst>
          </p:cNvPr>
          <p:cNvGrpSpPr/>
          <p:nvPr/>
        </p:nvGrpSpPr>
        <p:grpSpPr>
          <a:xfrm>
            <a:off x="5466658" y="2684520"/>
            <a:ext cx="974805" cy="974805"/>
            <a:chOff x="5466658" y="2684520"/>
            <a:chExt cx="974805" cy="97480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0CBDAE5A-C425-4844-8111-7BB753CE2662}"/>
                </a:ext>
              </a:extLst>
            </p:cNvPr>
            <p:cNvSpPr/>
            <p:nvPr/>
          </p:nvSpPr>
          <p:spPr>
            <a:xfrm>
              <a:off x="5466658" y="2684520"/>
              <a:ext cx="974805" cy="974805"/>
            </a:xfrm>
            <a:prstGeom prst="roundRect">
              <a:avLst/>
            </a:prstGeom>
            <a:solidFill>
              <a:schemeClr val="bg1"/>
            </a:solidFill>
            <a:ln w="19050" cmpd="tri">
              <a:solidFill>
                <a:srgbClr val="2FA7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3F24AAAE-D332-466F-9039-2C2EE00321AC}"/>
                </a:ext>
              </a:extLst>
            </p:cNvPr>
            <p:cNvSpPr/>
            <p:nvPr/>
          </p:nvSpPr>
          <p:spPr>
            <a:xfrm>
              <a:off x="5548340" y="2766202"/>
              <a:ext cx="811441" cy="811441"/>
            </a:xfrm>
            <a:prstGeom prst="roundRect">
              <a:avLst/>
            </a:prstGeom>
            <a:solidFill>
              <a:schemeClr val="bg1"/>
            </a:solidFill>
            <a:ln cmpd="sng">
              <a:solidFill>
                <a:srgbClr val="89D1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DEC2856-4FC0-47FE-9C70-B38CDDB171F7}"/>
                </a:ext>
              </a:extLst>
            </p:cNvPr>
            <p:cNvSpPr/>
            <p:nvPr/>
          </p:nvSpPr>
          <p:spPr>
            <a:xfrm>
              <a:off x="5477763" y="2801097"/>
              <a:ext cx="609983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3000" dirty="0">
                  <a:ln w="0"/>
                  <a:gradFill flip="none" rotWithShape="1">
                    <a:gsLst>
                      <a:gs pos="21000">
                        <a:srgbClr val="4ACD9D"/>
                      </a:gs>
                      <a:gs pos="88000">
                        <a:srgbClr val="C9E9DB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AI</a:t>
              </a:r>
              <a:endParaRPr lang="en-US" altLang="ko-KR" sz="3000" b="0" cap="none" spc="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4ED1FCF-9B40-43B1-A7B1-40412FCCB705}"/>
                </a:ext>
              </a:extLst>
            </p:cNvPr>
            <p:cNvSpPr/>
            <p:nvPr/>
          </p:nvSpPr>
          <p:spPr>
            <a:xfrm>
              <a:off x="5688125" y="3004630"/>
              <a:ext cx="694421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000" dirty="0">
                  <a:ln w="0"/>
                  <a:gradFill flip="none" rotWithShape="1">
                    <a:gsLst>
                      <a:gs pos="21000">
                        <a:srgbClr val="4ACD9D"/>
                      </a:gs>
                      <a:gs pos="88000">
                        <a:srgbClr val="C9E9DB"/>
                      </a:gs>
                    </a:gsLst>
                    <a:lin ang="27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RS</a:t>
              </a:r>
              <a:endParaRPr lang="en-US" altLang="ko-KR" sz="3000" b="0" cap="none" spc="0" dirty="0">
                <a:ln w="0"/>
                <a:gradFill flip="none" rotWithShape="1">
                  <a:gsLst>
                    <a:gs pos="21000">
                      <a:srgbClr val="4ACD9D"/>
                    </a:gs>
                    <a:gs pos="88000">
                      <a:srgbClr val="C9E9DB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7D09E7-FC1A-4651-9A95-39988095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4C605-7608-4972-B4AC-866ED071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7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5AACD-C2F6-4BE3-8F5F-1D873062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94F528-77D5-4594-ACBB-9461808DFCFD}"/>
              </a:ext>
            </a:extLst>
          </p:cNvPr>
          <p:cNvGrpSpPr/>
          <p:nvPr/>
        </p:nvGrpSpPr>
        <p:grpSpPr>
          <a:xfrm>
            <a:off x="1896035" y="1446133"/>
            <a:ext cx="8399931" cy="4620260"/>
            <a:chOff x="1896034" y="1397398"/>
            <a:chExt cx="8399931" cy="46202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DF82AF1-85AD-4112-A248-0144AE36F487}"/>
                </a:ext>
              </a:extLst>
            </p:cNvPr>
            <p:cNvPicPr/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034" y="1397398"/>
              <a:ext cx="8399931" cy="462026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3522B4-56E5-4564-904C-FD604A6B5842}"/>
                </a:ext>
              </a:extLst>
            </p:cNvPr>
            <p:cNvPicPr/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03" t="34931" r="17549" b="36709"/>
            <a:stretch/>
          </p:blipFill>
          <p:spPr>
            <a:xfrm>
              <a:off x="7427297" y="2967524"/>
              <a:ext cx="1427592" cy="1387660"/>
            </a:xfrm>
            <a:prstGeom prst="rect">
              <a:avLst/>
            </a:prstGeom>
            <a:ln w="76200">
              <a:solidFill>
                <a:srgbClr val="2FA782"/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FBCBFBF-D29B-4D5E-BCC5-716AF582EB90}"/>
              </a:ext>
            </a:extLst>
          </p:cNvPr>
          <p:cNvSpPr txBox="1"/>
          <p:nvPr/>
        </p:nvSpPr>
        <p:spPr>
          <a:xfrm>
            <a:off x="2632828" y="6110125"/>
            <a:ext cx="6926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1800" b="1" dirty="0">
                <a:solidFill>
                  <a:srgbClr val="33BF8A"/>
                </a:solidFill>
                <a:effectLst/>
                <a:latin typeface="+mj-ea"/>
                <a:ea typeface="+mj-ea"/>
                <a:cs typeface="맑은 고딕" panose="020B0503020000020004" pitchFamily="50" charset="-127"/>
              </a:rPr>
              <a:t>포용적이고 안전하며 회복력 있고 </a:t>
            </a:r>
            <a:r>
              <a:rPr lang="ko-KR" altLang="ko-KR" sz="1800" b="1" dirty="0">
                <a:effectLst/>
                <a:latin typeface="+mj-ea"/>
                <a:ea typeface="+mj-ea"/>
                <a:cs typeface="맑은 고딕" panose="020B0503020000020004" pitchFamily="50" charset="-127"/>
              </a:rPr>
              <a:t>지속가능한 도시와 주거지</a:t>
            </a:r>
            <a:r>
              <a:rPr lang="ko-KR" altLang="ko-KR" sz="1800" b="1" dirty="0">
                <a:solidFill>
                  <a:srgbClr val="33BF8A"/>
                </a:solidFill>
                <a:effectLst/>
                <a:latin typeface="+mj-ea"/>
                <a:ea typeface="+mj-ea"/>
                <a:cs typeface="맑은 고딕" panose="020B0503020000020004" pitchFamily="50" charset="-127"/>
              </a:rPr>
              <a:t> 조성</a:t>
            </a:r>
            <a:endParaRPr lang="ko-KR" altLang="en-US" dirty="0">
              <a:solidFill>
                <a:srgbClr val="33BF8A"/>
              </a:solidFill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E775E-0F6A-488C-A371-48B8F0B2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E6F6AB-3DC8-4FAF-B5F5-250A0DB1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4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5AACD-C2F6-4BE3-8F5F-1D873062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CBFBF-D29B-4D5E-BCC5-716AF582EB90}"/>
              </a:ext>
            </a:extLst>
          </p:cNvPr>
          <p:cNvSpPr txBox="1"/>
          <p:nvPr/>
        </p:nvSpPr>
        <p:spPr>
          <a:xfrm>
            <a:off x="530601" y="3570402"/>
            <a:ext cx="11130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33BF8A"/>
                </a:solidFill>
                <a:effectLst/>
                <a:latin typeface="+mj-ea"/>
                <a:ea typeface="+mj-ea"/>
                <a:cs typeface="맑은 고딕" panose="020B0503020000020004" pitchFamily="50" charset="-127"/>
              </a:rPr>
              <a:t>“</a:t>
            </a:r>
            <a:r>
              <a:rPr lang="ko-KR" altLang="en-US" sz="4400" b="1" dirty="0">
                <a:solidFill>
                  <a:srgbClr val="33BF8A"/>
                </a:solidFill>
                <a:effectLst/>
                <a:latin typeface="+mj-ea"/>
                <a:ea typeface="+mj-ea"/>
                <a:cs typeface="맑은 고딕" panose="020B0503020000020004" pitchFamily="50" charset="-127"/>
              </a:rPr>
              <a:t>대형 폐기물의 </a:t>
            </a:r>
            <a:r>
              <a:rPr lang="ko-KR" altLang="en-US" sz="4400" b="1" dirty="0">
                <a:effectLst/>
                <a:latin typeface="+mj-ea"/>
                <a:ea typeface="+mj-ea"/>
                <a:cs typeface="맑은 고딕" panose="020B0503020000020004" pitchFamily="50" charset="-127"/>
              </a:rPr>
              <a:t>재사용성 자동 판단</a:t>
            </a:r>
            <a:r>
              <a:rPr lang="ko-KR" altLang="ko-KR" sz="4400" b="1" dirty="0">
                <a:solidFill>
                  <a:srgbClr val="33BF8A"/>
                </a:solidFill>
                <a:effectLst/>
                <a:latin typeface="+mj-ea"/>
                <a:ea typeface="+mj-ea"/>
                <a:cs typeface="맑은 고딕" panose="020B0503020000020004" pitchFamily="50" charset="-127"/>
              </a:rPr>
              <a:t> </a:t>
            </a:r>
            <a:r>
              <a:rPr lang="ko-KR" altLang="en-US" sz="4400" b="1" dirty="0">
                <a:solidFill>
                  <a:srgbClr val="33BF8A"/>
                </a:solidFill>
                <a:effectLst/>
                <a:latin typeface="+mj-ea"/>
                <a:ea typeface="+mj-ea"/>
                <a:cs typeface="맑은 고딕" panose="020B0503020000020004" pitchFamily="50" charset="-127"/>
              </a:rPr>
              <a:t>시스템</a:t>
            </a:r>
            <a:r>
              <a:rPr lang="en-US" altLang="ko-KR" sz="4400" b="1" dirty="0">
                <a:solidFill>
                  <a:srgbClr val="33BF8A"/>
                </a:solidFill>
                <a:effectLst/>
                <a:latin typeface="+mj-ea"/>
                <a:ea typeface="+mj-ea"/>
                <a:cs typeface="맑은 고딕" panose="020B0503020000020004" pitchFamily="50" charset="-127"/>
              </a:rPr>
              <a:t>”</a:t>
            </a:r>
            <a:endParaRPr lang="ko-KR" altLang="en-US" sz="4400" dirty="0">
              <a:solidFill>
                <a:srgbClr val="33BF8A"/>
              </a:solidFill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921A7-5ECD-41C2-9F6A-61BE5123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4E89F1-449D-4DB1-BF14-F3393465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E2E5C7-BFAF-4299-8C99-9C4729CA07B5}"/>
              </a:ext>
            </a:extLst>
          </p:cNvPr>
          <p:cNvCxnSpPr>
            <a:cxnSpLocks/>
          </p:cNvCxnSpPr>
          <p:nvPr/>
        </p:nvCxnSpPr>
        <p:spPr>
          <a:xfrm>
            <a:off x="1168400" y="4339843"/>
            <a:ext cx="2804160" cy="0"/>
          </a:xfrm>
          <a:prstGeom prst="line">
            <a:avLst/>
          </a:prstGeom>
          <a:ln w="76200">
            <a:solidFill>
              <a:srgbClr val="2FA7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04EA7D-07F7-491F-9C18-55EECB18D9A7}"/>
              </a:ext>
            </a:extLst>
          </p:cNvPr>
          <p:cNvCxnSpPr>
            <a:cxnSpLocks/>
          </p:cNvCxnSpPr>
          <p:nvPr/>
        </p:nvCxnSpPr>
        <p:spPr>
          <a:xfrm>
            <a:off x="2572434" y="4798566"/>
            <a:ext cx="1046480" cy="0"/>
          </a:xfrm>
          <a:prstGeom prst="line">
            <a:avLst/>
          </a:prstGeom>
          <a:ln w="76200">
            <a:solidFill>
              <a:srgbClr val="2FA7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2F7974-EC23-44F2-B0C0-F1A18B06B422}"/>
              </a:ext>
            </a:extLst>
          </p:cNvPr>
          <p:cNvCxnSpPr>
            <a:cxnSpLocks/>
          </p:cNvCxnSpPr>
          <p:nvPr/>
        </p:nvCxnSpPr>
        <p:spPr>
          <a:xfrm>
            <a:off x="2572434" y="4339843"/>
            <a:ext cx="0" cy="487680"/>
          </a:xfrm>
          <a:prstGeom prst="line">
            <a:avLst/>
          </a:prstGeom>
          <a:ln w="76200">
            <a:solidFill>
              <a:srgbClr val="2FA7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829D50-3CD1-46AB-9CA2-7F2B1C20F5B8}"/>
              </a:ext>
            </a:extLst>
          </p:cNvPr>
          <p:cNvSpPr txBox="1"/>
          <p:nvPr/>
        </p:nvSpPr>
        <p:spPr>
          <a:xfrm>
            <a:off x="3618914" y="4613900"/>
            <a:ext cx="644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의자</a:t>
            </a:r>
            <a:r>
              <a:rPr lang="en-US" altLang="ko-KR" dirty="0"/>
              <a:t>, </a:t>
            </a:r>
            <a:r>
              <a:rPr lang="ko-KR" altLang="en-US" dirty="0"/>
              <a:t>수납장 등 종량제 봉투에 담아지지 않는 규격의 폐기물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743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742B6-00E7-423B-A617-736A3BE6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 및 필요성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폐기물 발생 현황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56B19-C152-4D53-92FC-768071E1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18" y="1809333"/>
            <a:ext cx="5815130" cy="40576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4EE3CE-F183-4061-B618-39605B831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06" y="2900741"/>
            <a:ext cx="5057376" cy="17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8623E2-31EE-4C33-81C9-C756A26B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9B336D-926B-4BC9-8C65-F7AB8DFC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742B6-00E7-423B-A617-736A3BE6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 및 필요성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폐기물 발생 현황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D23FCB59-6618-480E-A72F-38C756B163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365276"/>
              </p:ext>
            </p:extLst>
          </p:nvPr>
        </p:nvGraphicFramePr>
        <p:xfrm>
          <a:off x="2352348" y="1512790"/>
          <a:ext cx="7487305" cy="500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56E74-036C-4EA8-888F-094EEA9A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78C84B-3869-48FA-8E80-B70DB040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9B00A-CC8E-48AC-806C-061A4F889DA2}"/>
              </a:ext>
            </a:extLst>
          </p:cNvPr>
          <p:cNvSpPr txBox="1"/>
          <p:nvPr/>
        </p:nvSpPr>
        <p:spPr>
          <a:xfrm>
            <a:off x="9652084" y="4013356"/>
            <a:ext cx="235234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*2019</a:t>
            </a:r>
            <a:r>
              <a:rPr lang="ko-KR" altLang="en-US" sz="1200" dirty="0"/>
              <a:t>년도는 </a:t>
            </a:r>
            <a:r>
              <a:rPr lang="en-US" altLang="ko-KR" sz="1200" dirty="0"/>
              <a:t>762,730kg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기존 데이터의 </a:t>
            </a:r>
            <a:r>
              <a:rPr lang="en-US" altLang="ko-KR" sz="1100" dirty="0"/>
              <a:t>4</a:t>
            </a:r>
            <a:r>
              <a:rPr lang="ko-KR" altLang="en-US" sz="1100" dirty="0"/>
              <a:t>배 정도 오차 발생</a:t>
            </a:r>
            <a:endParaRPr lang="en-US" altLang="ko-KR" sz="1100" dirty="0"/>
          </a:p>
          <a:p>
            <a:r>
              <a:rPr lang="ko-KR" altLang="en-US" sz="1100" dirty="0"/>
              <a:t>오류로 추정되어 제외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CA2FA70-22D6-49FD-9796-A35DCA73AF8E}"/>
              </a:ext>
            </a:extLst>
          </p:cNvPr>
          <p:cNvSpPr txBox="1"/>
          <p:nvPr/>
        </p:nvSpPr>
        <p:spPr>
          <a:xfrm>
            <a:off x="9422208" y="5789312"/>
            <a:ext cx="834887" cy="21865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년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6745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BD5072-36D8-4D43-B580-6DAADF4908E1}"/>
              </a:ext>
            </a:extLst>
          </p:cNvPr>
          <p:cNvGrpSpPr/>
          <p:nvPr/>
        </p:nvGrpSpPr>
        <p:grpSpPr>
          <a:xfrm>
            <a:off x="1784530" y="4819805"/>
            <a:ext cx="3363762" cy="1314474"/>
            <a:chOff x="1243795" y="1095017"/>
            <a:chExt cx="3363762" cy="1314474"/>
          </a:xfrm>
          <a:solidFill>
            <a:srgbClr val="C9E9DB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F8DA4B8-3922-4DFC-8718-D24D92AEE1DA}"/>
                </a:ext>
              </a:extLst>
            </p:cNvPr>
            <p:cNvSpPr/>
            <p:nvPr/>
          </p:nvSpPr>
          <p:spPr>
            <a:xfrm>
              <a:off x="1243795" y="1095017"/>
              <a:ext cx="3363762" cy="1314474"/>
            </a:xfrm>
            <a:prstGeom prst="roundRect">
              <a:avLst>
                <a:gd name="adj" fmla="val 10000"/>
              </a:avLst>
            </a:prstGeom>
            <a:grpFill/>
            <a:ln w="19050"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사각형: 둥근 모서리 4">
              <a:extLst>
                <a:ext uri="{FF2B5EF4-FFF2-40B4-BE49-F238E27FC236}">
                  <a16:creationId xmlns:a16="http://schemas.microsoft.com/office/drawing/2014/main" id="{E9ABAC7A-27C7-4FA0-8E15-58E2E05FE0C6}"/>
                </a:ext>
              </a:extLst>
            </p:cNvPr>
            <p:cNvSpPr txBox="1"/>
            <p:nvPr/>
          </p:nvSpPr>
          <p:spPr>
            <a:xfrm>
              <a:off x="1282295" y="1133517"/>
              <a:ext cx="3286762" cy="123747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400" kern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846A6B1-C58E-4045-91DE-FA47E06A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 및 필요성 </a:t>
            </a:r>
            <a:r>
              <a:rPr lang="en-US" altLang="ko-KR" sz="2000" dirty="0">
                <a:latin typeface="+mj-ea"/>
              </a:rPr>
              <a:t>- </a:t>
            </a:r>
            <a:r>
              <a:rPr lang="ko-KR" altLang="en-US" sz="2000" dirty="0">
                <a:latin typeface="+mj-ea"/>
              </a:rPr>
              <a:t>폐기물 감축 방안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AEC92E-6194-4E02-AB6C-7D35309B9A23}"/>
              </a:ext>
            </a:extLst>
          </p:cNvPr>
          <p:cNvGrpSpPr/>
          <p:nvPr/>
        </p:nvGrpSpPr>
        <p:grpSpPr>
          <a:xfrm>
            <a:off x="1784530" y="3036374"/>
            <a:ext cx="3363762" cy="1314474"/>
            <a:chOff x="1243795" y="1095017"/>
            <a:chExt cx="3363762" cy="1314474"/>
          </a:xfrm>
          <a:solidFill>
            <a:srgbClr val="C9E9DB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D848050-454A-409D-B9A3-44291AB3941D}"/>
                </a:ext>
              </a:extLst>
            </p:cNvPr>
            <p:cNvSpPr/>
            <p:nvPr/>
          </p:nvSpPr>
          <p:spPr>
            <a:xfrm>
              <a:off x="1243795" y="1095017"/>
              <a:ext cx="3363762" cy="1314474"/>
            </a:xfrm>
            <a:prstGeom prst="roundRect">
              <a:avLst>
                <a:gd name="adj" fmla="val 10000"/>
              </a:avLst>
            </a:prstGeom>
            <a:grpFill/>
            <a:ln w="19050"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4B4EAD64-02E5-4C62-B158-BF1D42F80AC0}"/>
                </a:ext>
              </a:extLst>
            </p:cNvPr>
            <p:cNvSpPr txBox="1"/>
            <p:nvPr/>
          </p:nvSpPr>
          <p:spPr>
            <a:xfrm>
              <a:off x="1282295" y="1133517"/>
              <a:ext cx="3286762" cy="123747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400" kern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0E9D8A75-26C9-4BA0-AB7E-EC4C5352F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022392"/>
              </p:ext>
            </p:extLst>
          </p:nvPr>
        </p:nvGraphicFramePr>
        <p:xfrm>
          <a:off x="386499" y="1791092"/>
          <a:ext cx="5018200" cy="421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4702B1-88E8-4218-B059-A7FC97927715}"/>
              </a:ext>
            </a:extLst>
          </p:cNvPr>
          <p:cNvCxnSpPr>
            <a:cxnSpLocks/>
          </p:cNvCxnSpPr>
          <p:nvPr/>
        </p:nvCxnSpPr>
        <p:spPr>
          <a:xfrm>
            <a:off x="4998589" y="3543830"/>
            <a:ext cx="1338607" cy="0"/>
          </a:xfrm>
          <a:prstGeom prst="straightConnector1">
            <a:avLst/>
          </a:prstGeom>
          <a:ln w="19050">
            <a:solidFill>
              <a:srgbClr val="2FA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3A91E40-5244-4F5A-B214-56109BCFEE8D}"/>
              </a:ext>
            </a:extLst>
          </p:cNvPr>
          <p:cNvCxnSpPr/>
          <p:nvPr/>
        </p:nvCxnSpPr>
        <p:spPr>
          <a:xfrm>
            <a:off x="4988429" y="5362471"/>
            <a:ext cx="1338607" cy="0"/>
          </a:xfrm>
          <a:prstGeom prst="straightConnector1">
            <a:avLst/>
          </a:prstGeom>
          <a:ln w="19050">
            <a:solidFill>
              <a:srgbClr val="2FA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714273-F30D-4DCC-8FC9-6BC80984F190}"/>
              </a:ext>
            </a:extLst>
          </p:cNvPr>
          <p:cNvSpPr txBox="1"/>
          <p:nvPr/>
        </p:nvSpPr>
        <p:spPr>
          <a:xfrm>
            <a:off x="6931842" y="3251442"/>
            <a:ext cx="427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j-ea"/>
                <a:ea typeface="+mj-ea"/>
              </a:rPr>
              <a:t>프로젝트 시간적 제약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2F47ED-3830-408D-80F8-42DB0A94E4BB}"/>
              </a:ext>
            </a:extLst>
          </p:cNvPr>
          <p:cNvGrpSpPr/>
          <p:nvPr/>
        </p:nvGrpSpPr>
        <p:grpSpPr>
          <a:xfrm>
            <a:off x="6293963" y="4895076"/>
            <a:ext cx="5018200" cy="934789"/>
            <a:chOff x="6096000" y="5070083"/>
            <a:chExt cx="5018200" cy="9347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40890E-8109-4F37-B44B-690BBF1C09B6}"/>
                </a:ext>
              </a:extLst>
            </p:cNvPr>
            <p:cNvSpPr txBox="1"/>
            <p:nvPr/>
          </p:nvSpPr>
          <p:spPr>
            <a:xfrm>
              <a:off x="6096000" y="5070083"/>
              <a:ext cx="501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+mj-ea"/>
                  <a:ea typeface="+mj-ea"/>
                </a:rPr>
                <a:t>다양한 활성화 방안 존재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D8E08A-3123-457B-9714-DC349A468785}"/>
                </a:ext>
              </a:extLst>
            </p:cNvPr>
            <p:cNvSpPr txBox="1"/>
            <p:nvPr/>
          </p:nvSpPr>
          <p:spPr>
            <a:xfrm>
              <a:off x="6978693" y="5635540"/>
              <a:ext cx="32528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+mj-ea"/>
                  <a:ea typeface="+mj-ea"/>
                </a:rPr>
                <a:t>(</a:t>
              </a:r>
              <a:r>
                <a:rPr lang="ko-KR" altLang="en-US" sz="1800" dirty="0">
                  <a:latin typeface="+mj-ea"/>
                  <a:ea typeface="+mj-ea"/>
                </a:rPr>
                <a:t>중고시장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나눔</a:t>
              </a:r>
              <a:r>
                <a:rPr lang="en-US" altLang="ko-KR" sz="1800" dirty="0">
                  <a:latin typeface="+mj-ea"/>
                  <a:ea typeface="+mj-ea"/>
                </a:rPr>
                <a:t>/</a:t>
              </a:r>
              <a:r>
                <a:rPr lang="ko-KR" altLang="en-US" sz="1800" dirty="0">
                  <a:latin typeface="+mj-ea"/>
                  <a:ea typeface="+mj-ea"/>
                </a:rPr>
                <a:t>업사이클링 등</a:t>
              </a:r>
              <a:r>
                <a:rPr lang="en-US" altLang="ko-KR" sz="1800" dirty="0">
                  <a:latin typeface="+mj-ea"/>
                  <a:ea typeface="+mj-ea"/>
                </a:rPr>
                <a:t>)</a:t>
              </a:r>
              <a:r>
                <a:rPr lang="ko-KR" altLang="en-US" sz="1800" dirty="0">
                  <a:latin typeface="+mj-ea"/>
                  <a:ea typeface="+mj-ea"/>
                </a:rPr>
                <a:t> </a:t>
              </a:r>
              <a:endParaRPr lang="ko-KR" altLang="en-US" dirty="0"/>
            </a:p>
          </p:txBody>
        </p:sp>
      </p:grp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66B3199-2233-4837-8339-5EA007C4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개발자 </a:t>
            </a:r>
            <a:r>
              <a:rPr lang="en-US" altLang="ko-KR"/>
              <a:t>4</a:t>
            </a:r>
            <a:r>
              <a:rPr lang="ko-KR" altLang="en-US"/>
              <a:t>기 </a:t>
            </a:r>
            <a:r>
              <a:rPr lang="en-US" altLang="ko-KR"/>
              <a:t>- </a:t>
            </a:r>
            <a:r>
              <a:rPr lang="ko-KR" altLang="en-US"/>
              <a:t>미니 프로젝트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5C71C9FA-CCDB-4B35-A040-B71C75F3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76BC9-F39F-4970-9E78-FFBEC39122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14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맑은 고딕"/>
        <a:ea typeface="에스코어 드림 6 Bold"/>
        <a:cs typeface=""/>
      </a:majorFont>
      <a:minorFont>
        <a:latin typeface="맑은 고딕"/>
        <a:ea typeface="에스코어 드림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webextension1.xml><?xml version="1.0" encoding="utf-8"?>
<we:webextension xmlns:we="http://schemas.microsoft.com/office/webextensions/webextension/2010/11" id="{3062549E-C463-467E-9B37-489B651A0EA1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irs-c1481.web.app/index.html&quot;,&quot;values&quot;:{},&quot;data&quot;:{&quot;uri&quot;:&quot;airs-c1481.web.app/index.html&quot;},&quot;secure&quot;:false}],&quot;name&quot;:&quot;airs-c1481.web.app/index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2C0DEBDE3AB8642B79131A7B71CEE2E" ma:contentTypeVersion="2" ma:contentTypeDescription="새 문서를 만듭니다." ma:contentTypeScope="" ma:versionID="a2de889f90cda401a57ab9bb71601c68">
  <xsd:schema xmlns:xsd="http://www.w3.org/2001/XMLSchema" xmlns:xs="http://www.w3.org/2001/XMLSchema" xmlns:p="http://schemas.microsoft.com/office/2006/metadata/properties" xmlns:ns2="97b76dab-1a9f-4627-93bd-0b6b8e6e54e3" targetNamespace="http://schemas.microsoft.com/office/2006/metadata/properties" ma:root="true" ma:fieldsID="ac739539bb53afec6f3faffcd8c7cce0" ns2:_="">
    <xsd:import namespace="97b76dab-1a9f-4627-93bd-0b6b8e6e54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76dab-1a9f-4627-93bd-0b6b8e6e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346435-456C-4B53-ABCD-0775B2D55EBB}">
  <ds:schemaRefs>
    <ds:schemaRef ds:uri="http://schemas.microsoft.com/office/2006/documentManagement/types"/>
    <ds:schemaRef ds:uri="97b76dab-1a9f-4627-93bd-0b6b8e6e54e3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933394-9881-4455-9455-96DA1C4F4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8E0869-3184-49F7-8C0E-269EB2546680}">
  <ds:schemaRefs>
    <ds:schemaRef ds:uri="97b76dab-1a9f-4627-93bd-0b6b8e6e54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2364</TotalTime>
  <Words>1734</Words>
  <Application>Microsoft Office PowerPoint</Application>
  <PresentationFormat>와이드스크린</PresentationFormat>
  <Paragraphs>599</Paragraphs>
  <Slides>46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9" baseType="lpstr">
      <vt:lpstr>에스코어 드림 5 Medium</vt:lpstr>
      <vt:lpstr>국민체 Regular</vt:lpstr>
      <vt:lpstr>에스코어 드림 1 Thin</vt:lpstr>
      <vt:lpstr>에스코어 드림 6 Bold</vt:lpstr>
      <vt:lpstr>Wingdings</vt:lpstr>
      <vt:lpstr>Mapo당인리발전소</vt:lpstr>
      <vt:lpstr>Arial</vt:lpstr>
      <vt:lpstr>서울남산 장체 B</vt:lpstr>
      <vt:lpstr>에스코어 드림 3 Light</vt:lpstr>
      <vt:lpstr>에스코어 드림 4 Regular</vt:lpstr>
      <vt:lpstr>빙그레체</vt:lpstr>
      <vt:lpstr>맑은 고딕</vt:lpstr>
      <vt:lpstr>Office 테마</vt:lpstr>
      <vt:lpstr>AIRs</vt:lpstr>
      <vt:lpstr>CONTENTS</vt:lpstr>
      <vt:lpstr>01. 프로젝트 개요</vt:lpstr>
      <vt:lpstr>팀 소개</vt:lpstr>
      <vt:lpstr>프로젝트 주제</vt:lpstr>
      <vt:lpstr>프로젝트 주제</vt:lpstr>
      <vt:lpstr>프로젝트 배경 및 필요성 – 폐기물 발생 현황</vt:lpstr>
      <vt:lpstr>프로젝트 배경 및 필요성 – 폐기물 발생 현황</vt:lpstr>
      <vt:lpstr>프로젝트 배경 및 필요성 - 폐기물 감축 방안</vt:lpstr>
      <vt:lpstr>프로젝트 배경 및 필요성 - 인터뷰</vt:lpstr>
      <vt:lpstr>프로젝트 목표</vt:lpstr>
      <vt:lpstr>프로젝트 계획</vt:lpstr>
      <vt:lpstr>개발 환경</vt:lpstr>
      <vt:lpstr>02. 프로젝트 수행내용</vt:lpstr>
      <vt:lpstr>R&amp;R</vt:lpstr>
      <vt:lpstr>데이터 수집 및 분석 – 데이터 수집 과정</vt:lpstr>
      <vt:lpstr>데이터 수집 및 분석 – 데이터 EDA 결과 </vt:lpstr>
      <vt:lpstr>데이터 수집 및 분석 – 수집 후 문제점</vt:lpstr>
      <vt:lpstr>데이터 문제 해결 및 전처리</vt:lpstr>
      <vt:lpstr>모델링 - 사용 기술</vt:lpstr>
      <vt:lpstr>모델링 - 사용 기술</vt:lpstr>
      <vt:lpstr>모델링 - 사용 기술</vt:lpstr>
      <vt:lpstr>모델링 결과 – CNN과 VGG16기반 전이학습 비교</vt:lpstr>
      <vt:lpstr>모델링 결과 – CNN과 VGG16기반 전이학습 비교</vt:lpstr>
      <vt:lpstr>모델링 결과 – CNN과 VGG16기반 전이학습 비교</vt:lpstr>
      <vt:lpstr>프로토타입 및 앱 UI/UX – 웹/앱 작동 알고리즘</vt:lpstr>
      <vt:lpstr>프로토타입 및 앱 UI/UX – 웹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사업화 방향 및 향후 계획</vt:lpstr>
      <vt:lpstr>시장과 고객 분석 - 고객 분석</vt:lpstr>
      <vt:lpstr>시장과 고객 분석 – 경쟁사 분석</vt:lpstr>
      <vt:lpstr>SWOT 분석</vt:lpstr>
      <vt:lpstr>한계점 및 보완 방향</vt:lpstr>
      <vt:lpstr>향후 계획</vt:lpstr>
      <vt:lpstr>Appendix</vt:lpstr>
      <vt:lpstr>모델링 구조 - CNN</vt:lpstr>
      <vt:lpstr>모델링 구조 - CNN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 sj</dc:creator>
  <cp:lastModifiedBy>moon sj</cp:lastModifiedBy>
  <cp:revision>955</cp:revision>
  <dcterms:created xsi:type="dcterms:W3CDTF">2021-06-24T04:41:55Z</dcterms:created>
  <dcterms:modified xsi:type="dcterms:W3CDTF">2021-07-01T08:47:11Z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0x010100A2C0DEBDE3AB8642B79131A7B71CEE2E</vt:lpwstr>
  </property>
</Properties>
</file>